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7"/>
  </p:notesMasterIdLst>
  <p:sldIdLst>
    <p:sldId id="289" r:id="rId2"/>
    <p:sldId id="394" r:id="rId3"/>
    <p:sldId id="362" r:id="rId4"/>
    <p:sldId id="402" r:id="rId5"/>
    <p:sldId id="352" r:id="rId6"/>
    <p:sldId id="403" r:id="rId7"/>
    <p:sldId id="412" r:id="rId8"/>
    <p:sldId id="417" r:id="rId9"/>
    <p:sldId id="388" r:id="rId10"/>
    <p:sldId id="390" r:id="rId11"/>
    <p:sldId id="377" r:id="rId12"/>
    <p:sldId id="314" r:id="rId13"/>
    <p:sldId id="361" r:id="rId14"/>
    <p:sldId id="450" r:id="rId15"/>
    <p:sldId id="32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70407EB-0AC5-4F5F-AB5E-91938416866B}">
          <p14:sldIdLst>
            <p14:sldId id="289"/>
            <p14:sldId id="394"/>
            <p14:sldId id="362"/>
            <p14:sldId id="402"/>
            <p14:sldId id="352"/>
            <p14:sldId id="403"/>
            <p14:sldId id="412"/>
            <p14:sldId id="417"/>
            <p14:sldId id="388"/>
            <p14:sldId id="390"/>
            <p14:sldId id="377"/>
            <p14:sldId id="314"/>
            <p14:sldId id="361"/>
            <p14:sldId id="450"/>
            <p14:sldId id="32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40" autoAdjust="0"/>
    <p:restoredTop sz="81434" autoAdjust="0"/>
  </p:normalViewPr>
  <p:slideViewPr>
    <p:cSldViewPr snapToGrid="0">
      <p:cViewPr varScale="1">
        <p:scale>
          <a:sx n="93" d="100"/>
          <a:sy n="93" d="100"/>
        </p:scale>
        <p:origin x="11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AC8232-C9BE-45DD-A8A4-FB629F58F14D}" type="datetimeFigureOut">
              <a:rPr lang="en-US" smtClean="0"/>
              <a:t>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264A52-9CAD-4FFE-80A5-64045ACA7DB9}" type="slidenum">
              <a:rPr lang="en-US" smtClean="0"/>
              <a:t>‹#›</a:t>
            </a:fld>
            <a:endParaRPr lang="en-US"/>
          </a:p>
        </p:txBody>
      </p:sp>
    </p:spTree>
    <p:extLst>
      <p:ext uri="{BB962C8B-B14F-4D97-AF65-F5344CB8AC3E}">
        <p14:creationId xmlns:p14="http://schemas.microsoft.com/office/powerpoint/2010/main" val="2886160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ationalald.org/benefi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ationalald.org/benefit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264A52-9CAD-4FFE-80A5-64045ACA7DB9}" type="slidenum">
              <a:rPr lang="en-US" smtClean="0"/>
              <a:t>1</a:t>
            </a:fld>
            <a:endParaRPr lang="en-US"/>
          </a:p>
        </p:txBody>
      </p:sp>
    </p:spTree>
    <p:extLst>
      <p:ext uri="{BB962C8B-B14F-4D97-AF65-F5344CB8AC3E}">
        <p14:creationId xmlns:p14="http://schemas.microsoft.com/office/powerpoint/2010/main" val="3286350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members can wear the ALD Honor Cord at graduation</a:t>
            </a:r>
          </a:p>
        </p:txBody>
      </p:sp>
      <p:sp>
        <p:nvSpPr>
          <p:cNvPr id="4" name="Slide Number Placeholder 3"/>
          <p:cNvSpPr>
            <a:spLocks noGrp="1"/>
          </p:cNvSpPr>
          <p:nvPr>
            <p:ph type="sldNum" sz="quarter" idx="10"/>
          </p:nvPr>
        </p:nvSpPr>
        <p:spPr/>
        <p:txBody>
          <a:bodyPr/>
          <a:lstStyle/>
          <a:p>
            <a:fld id="{10264A52-9CAD-4FFE-80A5-64045ACA7DB9}" type="slidenum">
              <a:rPr lang="en-US" smtClean="0"/>
              <a:t>10</a:t>
            </a:fld>
            <a:endParaRPr lang="en-US"/>
          </a:p>
        </p:txBody>
      </p:sp>
    </p:spTree>
    <p:extLst>
      <p:ext uri="{BB962C8B-B14F-4D97-AF65-F5344CB8AC3E}">
        <p14:creationId xmlns:p14="http://schemas.microsoft.com/office/powerpoint/2010/main" val="3617062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264A52-9CAD-4FFE-80A5-64045ACA7DB9}" type="slidenum">
              <a:rPr lang="en-US" smtClean="0"/>
              <a:t>11</a:t>
            </a:fld>
            <a:endParaRPr lang="en-US"/>
          </a:p>
        </p:txBody>
      </p:sp>
    </p:spTree>
    <p:extLst>
      <p:ext uri="{BB962C8B-B14F-4D97-AF65-F5344CB8AC3E}">
        <p14:creationId xmlns:p14="http://schemas.microsoft.com/office/powerpoint/2010/main" val="2855366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https://www.achshonor.org/is-this-invitation-legit-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264A52-9CAD-4FFE-80A5-64045ACA7DB9}" type="slidenum">
              <a:rPr lang="en-US" smtClean="0"/>
              <a:t>12</a:t>
            </a:fld>
            <a:endParaRPr lang="en-US"/>
          </a:p>
        </p:txBody>
      </p:sp>
    </p:spTree>
    <p:extLst>
      <p:ext uri="{BB962C8B-B14F-4D97-AF65-F5344CB8AC3E}">
        <p14:creationId xmlns:p14="http://schemas.microsoft.com/office/powerpoint/2010/main" val="4216205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“Why Join” video on our website</a:t>
            </a:r>
          </a:p>
          <a:p>
            <a:r>
              <a:rPr lang="en-US" dirty="0"/>
              <a:t>https://youtu.be/HOoJGBmsyo4 </a:t>
            </a:r>
          </a:p>
        </p:txBody>
      </p:sp>
      <p:sp>
        <p:nvSpPr>
          <p:cNvPr id="4" name="Slide Number Placeholder 3"/>
          <p:cNvSpPr>
            <a:spLocks noGrp="1"/>
          </p:cNvSpPr>
          <p:nvPr>
            <p:ph type="sldNum" sz="quarter" idx="10"/>
          </p:nvPr>
        </p:nvSpPr>
        <p:spPr/>
        <p:txBody>
          <a:bodyPr/>
          <a:lstStyle/>
          <a:p>
            <a:fld id="{10264A52-9CAD-4FFE-80A5-64045ACA7DB9}" type="slidenum">
              <a:rPr lang="en-US" smtClean="0"/>
              <a:t>13</a:t>
            </a:fld>
            <a:endParaRPr lang="en-US"/>
          </a:p>
        </p:txBody>
      </p:sp>
    </p:spTree>
    <p:extLst>
      <p:ext uri="{BB962C8B-B14F-4D97-AF65-F5344CB8AC3E}">
        <p14:creationId xmlns:p14="http://schemas.microsoft.com/office/powerpoint/2010/main" val="651206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64A52-9CAD-4FFE-80A5-64045ACA7D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7739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64A52-9CAD-4FFE-80A5-64045ACA7D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110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more about the benefits you’ve enjoyed by being involved – what have you gotten out of it</a:t>
            </a:r>
          </a:p>
          <a:p>
            <a:r>
              <a:rPr lang="en-US" dirty="0"/>
              <a:t>Share pictures of past activities</a:t>
            </a:r>
          </a:p>
          <a:p>
            <a:endParaRPr lang="en-US" dirty="0"/>
          </a:p>
        </p:txBody>
      </p:sp>
      <p:sp>
        <p:nvSpPr>
          <p:cNvPr id="4" name="Slide Number Placeholder 3"/>
          <p:cNvSpPr>
            <a:spLocks noGrp="1"/>
          </p:cNvSpPr>
          <p:nvPr>
            <p:ph type="sldNum" sz="quarter" idx="10"/>
          </p:nvPr>
        </p:nvSpPr>
        <p:spPr/>
        <p:txBody>
          <a:bodyPr/>
          <a:lstStyle/>
          <a:p>
            <a:fld id="{10264A52-9CAD-4FFE-80A5-64045ACA7DB9}" type="slidenum">
              <a:rPr lang="en-US" smtClean="0"/>
              <a:t>3</a:t>
            </a:fld>
            <a:endParaRPr lang="en-US"/>
          </a:p>
        </p:txBody>
      </p:sp>
    </p:spTree>
    <p:extLst>
      <p:ext uri="{BB962C8B-B14F-4D97-AF65-F5344CB8AC3E}">
        <p14:creationId xmlns:p14="http://schemas.microsoft.com/office/powerpoint/2010/main" val="2384804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Tell students what they get out of membership. TELL YOUR STORY – have officers and general student members share why they joined and what they’ve gained.</a:t>
            </a:r>
          </a:p>
          <a:p>
            <a:endParaRPr lang="en-US" dirty="0"/>
          </a:p>
        </p:txBody>
      </p:sp>
      <p:sp>
        <p:nvSpPr>
          <p:cNvPr id="4" name="Slide Number Placeholder 3"/>
          <p:cNvSpPr>
            <a:spLocks noGrp="1"/>
          </p:cNvSpPr>
          <p:nvPr>
            <p:ph type="sldNum" sz="quarter" idx="10"/>
          </p:nvPr>
        </p:nvSpPr>
        <p:spPr/>
        <p:txBody>
          <a:bodyPr/>
          <a:lstStyle/>
          <a:p>
            <a:fld id="{10264A52-9CAD-4FFE-80A5-64045ACA7DB9}" type="slidenum">
              <a:rPr lang="en-US" smtClean="0"/>
              <a:t>4</a:t>
            </a:fld>
            <a:endParaRPr lang="en-US"/>
          </a:p>
        </p:txBody>
      </p:sp>
    </p:spTree>
    <p:extLst>
      <p:ext uri="{BB962C8B-B14F-4D97-AF65-F5344CB8AC3E}">
        <p14:creationId xmlns:p14="http://schemas.microsoft.com/office/powerpoint/2010/main" val="2848758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https://www.nationalald.org/benefits</a:t>
            </a:r>
            <a:endParaRPr lang="en-US" dirty="0"/>
          </a:p>
        </p:txBody>
      </p:sp>
      <p:sp>
        <p:nvSpPr>
          <p:cNvPr id="4" name="Slide Number Placeholder 3"/>
          <p:cNvSpPr>
            <a:spLocks noGrp="1"/>
          </p:cNvSpPr>
          <p:nvPr>
            <p:ph type="sldNum" sz="quarter" idx="10"/>
          </p:nvPr>
        </p:nvSpPr>
        <p:spPr/>
        <p:txBody>
          <a:bodyPr/>
          <a:lstStyle/>
          <a:p>
            <a:fld id="{10264A52-9CAD-4FFE-80A5-64045ACA7DB9}" type="slidenum">
              <a:rPr lang="en-US" smtClean="0"/>
              <a:t>5</a:t>
            </a:fld>
            <a:endParaRPr lang="en-US"/>
          </a:p>
        </p:txBody>
      </p:sp>
    </p:spTree>
    <p:extLst>
      <p:ext uri="{BB962C8B-B14F-4D97-AF65-F5344CB8AC3E}">
        <p14:creationId xmlns:p14="http://schemas.microsoft.com/office/powerpoint/2010/main" val="4151052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https://www.nationalald.org/benefits</a:t>
            </a:r>
            <a:endParaRPr lang="en-US" dirty="0"/>
          </a:p>
        </p:txBody>
      </p:sp>
      <p:sp>
        <p:nvSpPr>
          <p:cNvPr id="4" name="Slide Number Placeholder 3"/>
          <p:cNvSpPr>
            <a:spLocks noGrp="1"/>
          </p:cNvSpPr>
          <p:nvPr>
            <p:ph type="sldNum" sz="quarter" idx="10"/>
          </p:nvPr>
        </p:nvSpPr>
        <p:spPr/>
        <p:txBody>
          <a:bodyPr/>
          <a:lstStyle/>
          <a:p>
            <a:fld id="{10264A52-9CAD-4FFE-80A5-64045ACA7DB9}" type="slidenum">
              <a:rPr lang="en-US" smtClean="0"/>
              <a:t>6</a:t>
            </a:fld>
            <a:endParaRPr lang="en-US"/>
          </a:p>
        </p:txBody>
      </p:sp>
    </p:spTree>
    <p:extLst>
      <p:ext uri="{BB962C8B-B14F-4D97-AF65-F5344CB8AC3E}">
        <p14:creationId xmlns:p14="http://schemas.microsoft.com/office/powerpoint/2010/main" val="3532580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ea typeface="Times New Roman" panose="02020603050405020304" pitchFamily="18" charset="0"/>
                <a:cs typeface="Times New Roman" panose="02020603050405020304" pitchFamily="18" charset="0"/>
              </a:rPr>
              <a:t>Scholarships</a:t>
            </a:r>
            <a:r>
              <a:rPr lang="en-US" sz="1200" dirty="0">
                <a:latin typeface="Calibri" panose="020F0502020204030204" pitchFamily="34" charset="0"/>
                <a:ea typeface="Times New Roman" panose="02020603050405020304" pitchFamily="18" charset="0"/>
                <a:cs typeface="Times New Roman" panose="02020603050405020304" pitchFamily="18" charset="0"/>
              </a:rPr>
              <a:t>: 96 scholarships offered annually, ranging from $1000 to $6500, for undergraduate, graduate, and study abroad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Perks: </a:t>
            </a:r>
            <a:r>
              <a:rPr lang="en-US" dirty="0"/>
              <a:t>Discounts and perks from over 300,000 companies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ALD Leads</a:t>
            </a:r>
            <a:r>
              <a:rPr lang="en-US" dirty="0"/>
              <a:t>: </a:t>
            </a:r>
            <a:r>
              <a:rPr lang="en-US" b="0" i="0" dirty="0">
                <a:solidFill>
                  <a:srgbClr val="100A0A"/>
                </a:solidFill>
                <a:effectLst/>
                <a:latin typeface="proxima-nova"/>
              </a:rPr>
              <a:t>Leadership and career development certificate series; online, self-paced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64A52-9CAD-4FFE-80A5-64045ACA7D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417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Career Conversations: </a:t>
            </a:r>
            <a:r>
              <a:rPr lang="en-US" b="0" dirty="0"/>
              <a:t>profiling different majors and academic disciplines culminating with an interview with a successful alum in that field</a:t>
            </a:r>
          </a:p>
          <a:p>
            <a:r>
              <a:rPr lang="en-US" b="1" dirty="0"/>
              <a:t>Ed Partners: </a:t>
            </a:r>
            <a:r>
              <a:rPr lang="en-US" dirty="0"/>
              <a:t>test prep discounts, internship scholarships, job matching, and more</a:t>
            </a:r>
          </a:p>
          <a:p>
            <a:r>
              <a:rPr lang="en-US" b="1" dirty="0"/>
              <a:t>Cords: </a:t>
            </a:r>
            <a:r>
              <a:rPr lang="en-US" dirty="0"/>
              <a:t>wear honor cords and other regalia at your commencement ceremony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64A52-9CAD-4FFE-80A5-64045ACA7D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554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what happens once they join – that they are inducted during a ceremony – show pictures of past ceremonies </a:t>
            </a:r>
          </a:p>
          <a:p>
            <a:r>
              <a:rPr lang="en-US" dirty="0"/>
              <a:t>Each student receives a certificate and pin</a:t>
            </a:r>
          </a:p>
        </p:txBody>
      </p:sp>
      <p:sp>
        <p:nvSpPr>
          <p:cNvPr id="4" name="Slide Number Placeholder 3"/>
          <p:cNvSpPr>
            <a:spLocks noGrp="1"/>
          </p:cNvSpPr>
          <p:nvPr>
            <p:ph type="sldNum" sz="quarter" idx="10"/>
          </p:nvPr>
        </p:nvSpPr>
        <p:spPr/>
        <p:txBody>
          <a:bodyPr/>
          <a:lstStyle/>
          <a:p>
            <a:fld id="{10264A52-9CAD-4FFE-80A5-64045ACA7DB9}" type="slidenum">
              <a:rPr lang="en-US" smtClean="0"/>
              <a:t>9</a:t>
            </a:fld>
            <a:endParaRPr lang="en-US"/>
          </a:p>
        </p:txBody>
      </p:sp>
    </p:spTree>
    <p:extLst>
      <p:ext uri="{BB962C8B-B14F-4D97-AF65-F5344CB8AC3E}">
        <p14:creationId xmlns:p14="http://schemas.microsoft.com/office/powerpoint/2010/main" val="3696416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CBC151-A725-46B1-A524-739E58852DBB}"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03F10-7C8B-4200-8317-EF37569BB89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288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CBC151-A725-46B1-A524-739E58852DBB}"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03F10-7C8B-4200-8317-EF37569BB898}" type="slidenum">
              <a:rPr lang="en-US" smtClean="0"/>
              <a:t>‹#›</a:t>
            </a:fld>
            <a:endParaRPr lang="en-US"/>
          </a:p>
        </p:txBody>
      </p:sp>
    </p:spTree>
    <p:extLst>
      <p:ext uri="{BB962C8B-B14F-4D97-AF65-F5344CB8AC3E}">
        <p14:creationId xmlns:p14="http://schemas.microsoft.com/office/powerpoint/2010/main" val="742089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CBC151-A725-46B1-A524-739E58852DBB}"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03F10-7C8B-4200-8317-EF37569BB898}" type="slidenum">
              <a:rPr lang="en-US" smtClean="0"/>
              <a:t>‹#›</a:t>
            </a:fld>
            <a:endParaRPr lang="en-US"/>
          </a:p>
        </p:txBody>
      </p:sp>
    </p:spTree>
    <p:extLst>
      <p:ext uri="{BB962C8B-B14F-4D97-AF65-F5344CB8AC3E}">
        <p14:creationId xmlns:p14="http://schemas.microsoft.com/office/powerpoint/2010/main" val="202028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CBC151-A725-46B1-A524-739E58852DBB}"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03F10-7C8B-4200-8317-EF37569BB898}" type="slidenum">
              <a:rPr lang="en-US" smtClean="0"/>
              <a:t>‹#›</a:t>
            </a:fld>
            <a:endParaRPr lang="en-US"/>
          </a:p>
        </p:txBody>
      </p:sp>
    </p:spTree>
    <p:extLst>
      <p:ext uri="{BB962C8B-B14F-4D97-AF65-F5344CB8AC3E}">
        <p14:creationId xmlns:p14="http://schemas.microsoft.com/office/powerpoint/2010/main" val="1329678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CBC151-A725-46B1-A524-739E58852DBB}"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03F10-7C8B-4200-8317-EF37569BB89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657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CBC151-A725-46B1-A524-739E58852DBB}"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03F10-7C8B-4200-8317-EF37569BB898}" type="slidenum">
              <a:rPr lang="en-US" smtClean="0"/>
              <a:t>‹#›</a:t>
            </a:fld>
            <a:endParaRPr lang="en-US"/>
          </a:p>
        </p:txBody>
      </p:sp>
    </p:spTree>
    <p:extLst>
      <p:ext uri="{BB962C8B-B14F-4D97-AF65-F5344CB8AC3E}">
        <p14:creationId xmlns:p14="http://schemas.microsoft.com/office/powerpoint/2010/main" val="287601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CBC151-A725-46B1-A524-739E58852DBB}" type="datetimeFigureOut">
              <a:rPr lang="en-US" smtClean="0"/>
              <a:t>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003F10-7C8B-4200-8317-EF37569BB898}" type="slidenum">
              <a:rPr lang="en-US" smtClean="0"/>
              <a:t>‹#›</a:t>
            </a:fld>
            <a:endParaRPr lang="en-US"/>
          </a:p>
        </p:txBody>
      </p:sp>
    </p:spTree>
    <p:extLst>
      <p:ext uri="{BB962C8B-B14F-4D97-AF65-F5344CB8AC3E}">
        <p14:creationId xmlns:p14="http://schemas.microsoft.com/office/powerpoint/2010/main" val="3690110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CBC151-A725-46B1-A524-739E58852DBB}" type="datetimeFigureOut">
              <a:rPr lang="en-US" smtClean="0"/>
              <a:t>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003F10-7C8B-4200-8317-EF37569BB898}" type="slidenum">
              <a:rPr lang="en-US" smtClean="0"/>
              <a:t>‹#›</a:t>
            </a:fld>
            <a:endParaRPr lang="en-US"/>
          </a:p>
        </p:txBody>
      </p:sp>
    </p:spTree>
    <p:extLst>
      <p:ext uri="{BB962C8B-B14F-4D97-AF65-F5344CB8AC3E}">
        <p14:creationId xmlns:p14="http://schemas.microsoft.com/office/powerpoint/2010/main" val="81373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3CBC151-A725-46B1-A524-739E58852DBB}" type="datetimeFigureOut">
              <a:rPr lang="en-US" smtClean="0"/>
              <a:t>2/8/2022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D003F10-7C8B-4200-8317-EF37569BB898}" type="slidenum">
              <a:rPr lang="en-US" smtClean="0"/>
              <a:t>‹#›</a:t>
            </a:fld>
            <a:endParaRPr lang="en-US"/>
          </a:p>
        </p:txBody>
      </p:sp>
    </p:spTree>
    <p:extLst>
      <p:ext uri="{BB962C8B-B14F-4D97-AF65-F5344CB8AC3E}">
        <p14:creationId xmlns:p14="http://schemas.microsoft.com/office/powerpoint/2010/main" val="2844447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3CBC151-A725-46B1-A524-739E58852DBB}" type="datetimeFigureOut">
              <a:rPr lang="en-US" smtClean="0"/>
              <a:t>2/8/2022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D003F10-7C8B-4200-8317-EF37569BB898}" type="slidenum">
              <a:rPr lang="en-US" smtClean="0"/>
              <a:t>‹#›</a:t>
            </a:fld>
            <a:endParaRPr lang="en-US"/>
          </a:p>
        </p:txBody>
      </p:sp>
    </p:spTree>
    <p:extLst>
      <p:ext uri="{BB962C8B-B14F-4D97-AF65-F5344CB8AC3E}">
        <p14:creationId xmlns:p14="http://schemas.microsoft.com/office/powerpoint/2010/main" val="4294316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CBC151-A725-46B1-A524-739E58852DBB}"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03F10-7C8B-4200-8317-EF37569BB898}" type="slidenum">
              <a:rPr lang="en-US" smtClean="0"/>
              <a:t>‹#›</a:t>
            </a:fld>
            <a:endParaRPr lang="en-US"/>
          </a:p>
        </p:txBody>
      </p:sp>
    </p:spTree>
    <p:extLst>
      <p:ext uri="{BB962C8B-B14F-4D97-AF65-F5344CB8AC3E}">
        <p14:creationId xmlns:p14="http://schemas.microsoft.com/office/powerpoint/2010/main" val="3555878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3CBC151-A725-46B1-A524-739E58852DBB}" type="datetimeFigureOut">
              <a:rPr lang="en-US" smtClean="0"/>
              <a:t>2/8/2022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D003F10-7C8B-4200-8317-EF37569BB89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71263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HOoJGBmsyo4&amp;feature=youtu.b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nationalald.org/scholarships" TargetMode="External"/><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nationalald.org/leadscertified" TargetMode="External"/><Relationship Id="rId4" Type="http://schemas.openxmlformats.org/officeDocument/2006/relationships/hyperlink" Target="https://www.nationalald.org/aldperk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nationalald.org/partners" TargetMode="External"/><Relationship Id="rId7" Type="http://schemas.openxmlformats.org/officeDocument/2006/relationships/hyperlink" Target="https://www.nationalald.org/care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hyperlink" Target="https://www.shopald.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text on a white background&#10;&#10;Description generated with very high confidence">
            <a:extLst>
              <a:ext uri="{FF2B5EF4-FFF2-40B4-BE49-F238E27FC236}">
                <a16:creationId xmlns:a16="http://schemas.microsoft.com/office/drawing/2014/main" id="{C1615512-9DAD-4FFC-87B5-74548DA7ECD2}"/>
              </a:ext>
            </a:extLst>
          </p:cNvPr>
          <p:cNvPicPr>
            <a:picLocks noChangeAspect="1"/>
          </p:cNvPicPr>
          <p:nvPr/>
        </p:nvPicPr>
        <p:blipFill rotWithShape="1">
          <a:blip r:embed="rId3">
            <a:extLst>
              <a:ext uri="{28A0092B-C50C-407E-A947-70E740481C1C}">
                <a14:useLocalDpi xmlns:a14="http://schemas.microsoft.com/office/drawing/2010/main" val="0"/>
              </a:ext>
            </a:extLst>
          </a:blip>
          <a:srcRect t="44132" b="4491"/>
          <a:stretch/>
        </p:blipFill>
        <p:spPr>
          <a:xfrm>
            <a:off x="4015952" y="3488436"/>
            <a:ext cx="4160095" cy="2696980"/>
          </a:xfrm>
          <a:prstGeom prst="rect">
            <a:avLst/>
          </a:prstGeom>
        </p:spPr>
      </p:pic>
      <p:sp>
        <p:nvSpPr>
          <p:cNvPr id="2" name="Rectangle 1">
            <a:extLst>
              <a:ext uri="{FF2B5EF4-FFF2-40B4-BE49-F238E27FC236}">
                <a16:creationId xmlns:a16="http://schemas.microsoft.com/office/drawing/2014/main" id="{E99506AE-E463-4331-991E-DD34A27E7C23}"/>
              </a:ext>
            </a:extLst>
          </p:cNvPr>
          <p:cNvSpPr/>
          <p:nvPr/>
        </p:nvSpPr>
        <p:spPr>
          <a:xfrm>
            <a:off x="475439" y="672584"/>
            <a:ext cx="11237975" cy="369332"/>
          </a:xfrm>
          <a:prstGeom prst="rect">
            <a:avLst/>
          </a:prstGeom>
        </p:spPr>
        <p:txBody>
          <a:bodyPr wrap="square">
            <a:spAutoFit/>
          </a:bodyPr>
          <a:lstStyle/>
          <a:p>
            <a:pPr algn="ctr"/>
            <a:r>
              <a:rPr lang="en-US" dirty="0">
                <a:solidFill>
                  <a:srgbClr val="100A0A"/>
                </a:solidFill>
                <a:latin typeface="proxima-nova"/>
              </a:rPr>
              <a:t>The Honor Society for First-Year Academic Success</a:t>
            </a:r>
            <a:endParaRPr lang="en-US" dirty="0"/>
          </a:p>
        </p:txBody>
      </p:sp>
      <p:pic>
        <p:nvPicPr>
          <p:cNvPr id="5" name="Picture 4" descr="A drawing of a cartoon character&#10;&#10;Description generated with high confidence">
            <a:extLst>
              <a:ext uri="{FF2B5EF4-FFF2-40B4-BE49-F238E27FC236}">
                <a16:creationId xmlns:a16="http://schemas.microsoft.com/office/drawing/2014/main" id="{AE73A060-9CE9-4DC8-ADF3-B92D8014A7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2992" y="1163959"/>
            <a:ext cx="1502868" cy="2243229"/>
          </a:xfrm>
          <a:prstGeom prst="rect">
            <a:avLst/>
          </a:prstGeom>
        </p:spPr>
      </p:pic>
    </p:spTree>
    <p:extLst>
      <p:ext uri="{BB962C8B-B14F-4D97-AF65-F5344CB8AC3E}">
        <p14:creationId xmlns:p14="http://schemas.microsoft.com/office/powerpoint/2010/main" val="4233597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wearing a hat&#10;&#10;Description generated with high confidence">
            <a:extLst>
              <a:ext uri="{FF2B5EF4-FFF2-40B4-BE49-F238E27FC236}">
                <a16:creationId xmlns:a16="http://schemas.microsoft.com/office/drawing/2014/main" id="{521DDDEF-DC6E-4F09-A1F8-2600CA807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7905" y="892672"/>
            <a:ext cx="3804491" cy="5072654"/>
          </a:xfrm>
          <a:prstGeom prst="rect">
            <a:avLst/>
          </a:prstGeom>
        </p:spPr>
      </p:pic>
      <p:pic>
        <p:nvPicPr>
          <p:cNvPr id="8" name="Picture 7" descr="A close up of a rope&#10;&#10;Description generated with high confidence">
            <a:extLst>
              <a:ext uri="{FF2B5EF4-FFF2-40B4-BE49-F238E27FC236}">
                <a16:creationId xmlns:a16="http://schemas.microsoft.com/office/drawing/2014/main" id="{F293096A-B0B9-4439-8959-01D22208B3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2585" y="892672"/>
            <a:ext cx="3804492" cy="5072655"/>
          </a:xfrm>
          <a:prstGeom prst="rect">
            <a:avLst/>
          </a:prstGeom>
        </p:spPr>
      </p:pic>
    </p:spTree>
    <p:extLst>
      <p:ext uri="{BB962C8B-B14F-4D97-AF65-F5344CB8AC3E}">
        <p14:creationId xmlns:p14="http://schemas.microsoft.com/office/powerpoint/2010/main" val="554826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476A3CE-4B7D-4E4C-8A97-6022C16F9A1D}"/>
              </a:ext>
            </a:extLst>
          </p:cNvPr>
          <p:cNvSpPr/>
          <p:nvPr/>
        </p:nvSpPr>
        <p:spPr>
          <a:xfrm>
            <a:off x="694755" y="903762"/>
            <a:ext cx="10665972" cy="5693866"/>
          </a:xfrm>
          <a:prstGeom prst="rect">
            <a:avLst/>
          </a:prstGeom>
        </p:spPr>
        <p:txBody>
          <a:bodyPr wrap="square">
            <a:spAutoFit/>
          </a:bodyPr>
          <a:lstStyle/>
          <a:p>
            <a:pPr marR="0" lvl="0" algn="ctr">
              <a:spcBef>
                <a:spcPts val="0"/>
              </a:spcBef>
              <a:spcAft>
                <a:spcPts val="0"/>
              </a:spcAft>
            </a:pPr>
            <a:r>
              <a:rPr lang="en-US" sz="2800" dirty="0">
                <a:latin typeface="Adobe Caslon Pro" panose="0205050205050A020403" pitchFamily="18" charset="0"/>
                <a:ea typeface="Times New Roman" panose="02020603050405020304" pitchFamily="18" charset="0"/>
                <a:cs typeface="Arial" panose="020B0604020202020204" pitchFamily="34" charset="0"/>
              </a:rPr>
              <a:t>Talk about the ALD membership fee.</a:t>
            </a:r>
          </a:p>
          <a:p>
            <a:pPr marR="0" lvl="0" algn="ctr">
              <a:spcBef>
                <a:spcPts val="0"/>
              </a:spcBef>
              <a:spcAft>
                <a:spcPts val="0"/>
              </a:spcAft>
            </a:pPr>
            <a:endParaRPr lang="en-US" sz="2800" dirty="0">
              <a:latin typeface="Adobe Caslon Pro" panose="0205050205050A020403" pitchFamily="18" charset="0"/>
              <a:ea typeface="Times New Roman" panose="02020603050405020304" pitchFamily="18" charset="0"/>
              <a:cs typeface="Arial" panose="020B0604020202020204" pitchFamily="34" charset="0"/>
            </a:endParaRPr>
          </a:p>
          <a:p>
            <a:pPr algn="ctr"/>
            <a:r>
              <a:rPr lang="en-US" sz="2800" dirty="0">
                <a:latin typeface="Adobe Caslon Pro" panose="0205050205050A020403" pitchFamily="18" charset="0"/>
              </a:rPr>
              <a:t>A lot of groups students get invited to join charge hefty fees, between $80-$100 minimum – and some charge additional fees throughout college. ALD’s </a:t>
            </a:r>
            <a:r>
              <a:rPr lang="en-US" sz="2800" dirty="0">
                <a:latin typeface="Adobe Caslon Pro" panose="0205050205050A020403" pitchFamily="18" charset="0"/>
                <a:ea typeface="Times New Roman" panose="02020603050405020304" pitchFamily="18" charset="0"/>
                <a:cs typeface="Arial" panose="020B0604020202020204" pitchFamily="34" charset="0"/>
              </a:rPr>
              <a:t>$30 </a:t>
            </a:r>
            <a:r>
              <a:rPr lang="en-US" sz="2800" dirty="0">
                <a:latin typeface="Adobe Caslon Pro" panose="0205050205050A020403" pitchFamily="18" charset="0"/>
              </a:rPr>
              <a:t>national fee is the lowest of any honor society in the US.  Mention the added local fee, still low compared to other groups. </a:t>
            </a:r>
          </a:p>
          <a:p>
            <a:pPr algn="ctr"/>
            <a:endParaRPr lang="en-US" sz="2800" dirty="0">
              <a:latin typeface="Adobe Caslon Pro" panose="0205050205050A020403" pitchFamily="18" charset="0"/>
            </a:endParaRPr>
          </a:p>
          <a:p>
            <a:pPr algn="ctr"/>
            <a:r>
              <a:rPr lang="en-US" sz="2800" dirty="0">
                <a:latin typeface="Adobe Caslon Pro" panose="0205050205050A020403" pitchFamily="18" charset="0"/>
              </a:rPr>
              <a:t>Assure students there are no hidden fees </a:t>
            </a:r>
          </a:p>
          <a:p>
            <a:pPr algn="ctr"/>
            <a:r>
              <a:rPr lang="en-US" sz="2800" dirty="0">
                <a:latin typeface="Adobe Caslon Pro" panose="0205050205050A020403" pitchFamily="18" charset="0"/>
              </a:rPr>
              <a:t>and the ALD fee is onetime, lifetime.</a:t>
            </a:r>
          </a:p>
          <a:p>
            <a:pPr marR="0" lvl="0" algn="ctr">
              <a:spcBef>
                <a:spcPts val="0"/>
              </a:spcBef>
              <a:spcAft>
                <a:spcPts val="0"/>
              </a:spcAft>
            </a:pPr>
            <a:endParaRPr lang="en-US" sz="2800" dirty="0">
              <a:latin typeface="Adobe Caslon Pro" panose="0205050205050A020403" pitchFamily="18" charset="0"/>
              <a:ea typeface="Times New Roman" panose="02020603050405020304" pitchFamily="18" charset="0"/>
              <a:cs typeface="Arial" panose="020B0604020202020204" pitchFamily="34" charset="0"/>
            </a:endParaRPr>
          </a:p>
          <a:p>
            <a:pPr marR="0" lvl="0" algn="ctr">
              <a:spcBef>
                <a:spcPts val="0"/>
              </a:spcBef>
              <a:spcAft>
                <a:spcPts val="0"/>
              </a:spcAft>
            </a:pPr>
            <a:endParaRPr lang="en-US" sz="2800" dirty="0">
              <a:latin typeface="Adobe Caslon Pro" panose="0205050205050A020403" pitchFamily="18" charset="0"/>
              <a:ea typeface="Times New Roman" panose="02020603050405020304" pitchFamily="18" charset="0"/>
              <a:cs typeface="Arial" panose="020B0604020202020204" pitchFamily="34" charset="0"/>
            </a:endParaRPr>
          </a:p>
          <a:p>
            <a:pPr marR="0" lvl="0" algn="ctr">
              <a:spcBef>
                <a:spcPts val="0"/>
              </a:spcBef>
              <a:spcAft>
                <a:spcPts val="0"/>
              </a:spcAft>
            </a:pPr>
            <a:endParaRPr lang="en-US" sz="2800" dirty="0">
              <a:latin typeface="Adobe Caslon Pro" panose="0205050205050A020403"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0018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generated with high confidence">
            <a:extLst>
              <a:ext uri="{FF2B5EF4-FFF2-40B4-BE49-F238E27FC236}">
                <a16:creationId xmlns:a16="http://schemas.microsoft.com/office/drawing/2014/main" id="{4C39BA9B-A728-4157-9FA6-F110E2F40EAB}"/>
              </a:ext>
            </a:extLst>
          </p:cNvPr>
          <p:cNvPicPr>
            <a:picLocks noChangeAspect="1"/>
          </p:cNvPicPr>
          <p:nvPr/>
        </p:nvPicPr>
        <p:blipFill rotWithShape="1">
          <a:blip r:embed="rId3">
            <a:extLst>
              <a:ext uri="{28A0092B-C50C-407E-A947-70E740481C1C}">
                <a14:useLocalDpi xmlns:a14="http://schemas.microsoft.com/office/drawing/2010/main" val="0"/>
              </a:ext>
            </a:extLst>
          </a:blip>
          <a:srcRect t="50000"/>
          <a:stretch/>
        </p:blipFill>
        <p:spPr>
          <a:xfrm>
            <a:off x="7755954" y="1522937"/>
            <a:ext cx="3499344" cy="3344611"/>
          </a:xfrm>
          <a:prstGeom prst="rect">
            <a:avLst/>
          </a:prstGeom>
        </p:spPr>
      </p:pic>
      <p:sp>
        <p:nvSpPr>
          <p:cNvPr id="2" name="Rectangle 1">
            <a:extLst>
              <a:ext uri="{FF2B5EF4-FFF2-40B4-BE49-F238E27FC236}">
                <a16:creationId xmlns:a16="http://schemas.microsoft.com/office/drawing/2014/main" id="{9EBC474C-BB53-47C8-A9D9-38F8C913D6AB}"/>
              </a:ext>
            </a:extLst>
          </p:cNvPr>
          <p:cNvSpPr/>
          <p:nvPr/>
        </p:nvSpPr>
        <p:spPr>
          <a:xfrm>
            <a:off x="936702" y="747510"/>
            <a:ext cx="6991815" cy="5262979"/>
          </a:xfrm>
          <a:prstGeom prst="rect">
            <a:avLst/>
          </a:prstGeom>
        </p:spPr>
        <p:txBody>
          <a:bodyPr wrap="square">
            <a:spAutoFit/>
          </a:bodyPr>
          <a:lstStyle/>
          <a:p>
            <a:r>
              <a:rPr lang="en-US" sz="2400" dirty="0">
                <a:latin typeface="Adobe Caslon Pro" panose="0205050205050A020403" pitchFamily="18" charset="0"/>
              </a:rPr>
              <a:t>The invitation to join Alpha Lambda Delta may not be the only honor society invitation you’ll receive. You may be wondering which honor organizations are legitimate and which ones might be scams or only after your money. Alpha Lambda Delta is accredited with the Association of College Honor Societies, the nation’s only certifying agency for college and university honor societies. ACHS sets standards for organizational excellence and for scholastic eligibility, so you can be assured that Alpha Lambda Delta is a credible organization. </a:t>
            </a:r>
          </a:p>
          <a:p>
            <a:endParaRPr lang="en-US" sz="2400" dirty="0">
              <a:latin typeface="Adobe Caslon Pro" panose="0205050205050A020403" pitchFamily="18" charset="0"/>
            </a:endParaRPr>
          </a:p>
          <a:p>
            <a:r>
              <a:rPr lang="en-US" sz="2400" dirty="0">
                <a:latin typeface="Adobe Caslon Pro" panose="0205050205050A020403" pitchFamily="18" charset="0"/>
              </a:rPr>
              <a:t>We have been active at {institution} since {year-founded}!</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4796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B6368E0-C25D-4F0F-B90B-792F7A943D5F}"/>
              </a:ext>
            </a:extLst>
          </p:cNvPr>
          <p:cNvSpPr/>
          <p:nvPr/>
        </p:nvSpPr>
        <p:spPr>
          <a:xfrm>
            <a:off x="9931630" y="5874640"/>
            <a:ext cx="1699092" cy="307777"/>
          </a:xfrm>
          <a:prstGeom prst="rect">
            <a:avLst/>
          </a:prstGeom>
        </p:spPr>
        <p:txBody>
          <a:bodyPr wrap="square">
            <a:spAutoFit/>
          </a:bodyPr>
          <a:lstStyle/>
          <a:p>
            <a:r>
              <a:rPr lang="en-US" sz="1400" dirty="0">
                <a:latin typeface="Calibri" panose="020F0502020204030204" pitchFamily="34" charset="0"/>
                <a:ea typeface="Times New Roman" panose="02020603050405020304" pitchFamily="18" charset="0"/>
                <a:cs typeface="Times New Roman" panose="02020603050405020304" pitchFamily="18" charset="0"/>
                <a:hlinkClick r:id="rId3"/>
              </a:rPr>
              <a:t>Why Join ALD</a:t>
            </a:r>
            <a:r>
              <a:rPr lang="en-US" sz="1400" dirty="0">
                <a:latin typeface="Calibri" panose="020F0502020204030204" pitchFamily="34" charset="0"/>
                <a:ea typeface="Times New Roman" panose="02020603050405020304" pitchFamily="18" charset="0"/>
                <a:cs typeface="Times New Roman" panose="02020603050405020304" pitchFamily="18" charset="0"/>
              </a:rPr>
              <a:t> video</a:t>
            </a:r>
            <a:endParaRPr lang="en-US" sz="1400" dirty="0"/>
          </a:p>
        </p:txBody>
      </p:sp>
      <p:pic>
        <p:nvPicPr>
          <p:cNvPr id="6" name="Picture 5" descr="A screenshot of a newspaper&#10;&#10;Description automatically generated">
            <a:extLst>
              <a:ext uri="{FF2B5EF4-FFF2-40B4-BE49-F238E27FC236}">
                <a16:creationId xmlns:a16="http://schemas.microsoft.com/office/drawing/2014/main" id="{2893AE12-99D3-4E77-8196-4B82EC2AE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8782" y="675583"/>
            <a:ext cx="8951289" cy="5303878"/>
          </a:xfrm>
          <a:prstGeom prst="rect">
            <a:avLst/>
          </a:prstGeom>
        </p:spPr>
      </p:pic>
    </p:spTree>
    <p:extLst>
      <p:ext uri="{BB962C8B-B14F-4D97-AF65-F5344CB8AC3E}">
        <p14:creationId xmlns:p14="http://schemas.microsoft.com/office/powerpoint/2010/main" val="3870302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3B537FB-FBBC-4150-A692-16A06A02A83A}"/>
              </a:ext>
            </a:extLst>
          </p:cNvPr>
          <p:cNvSpPr txBox="1"/>
          <p:nvPr/>
        </p:nvSpPr>
        <p:spPr>
          <a:xfrm>
            <a:off x="383714" y="730856"/>
            <a:ext cx="1123797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800000"/>
                </a:solidFill>
                <a:effectLst/>
                <a:uLnTx/>
                <a:uFillTx/>
                <a:latin typeface="Proxima Nova Rg" panose="02000506030000020004" pitchFamily="50" charset="0"/>
                <a:ea typeface="Calibri" panose="020F0502020204030204" pitchFamily="34" charset="0"/>
                <a:cs typeface="Proxima Nova Rg" panose="02000506030000020004" pitchFamily="50" charset="0"/>
              </a:rPr>
              <a:t>Follow us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4BC5AB3-D610-4CD9-AB82-1C37C151613E}"/>
              </a:ext>
            </a:extLst>
          </p:cNvPr>
          <p:cNvSpPr txBox="1"/>
          <p:nvPr/>
        </p:nvSpPr>
        <p:spPr>
          <a:xfrm>
            <a:off x="3366395" y="4492949"/>
            <a:ext cx="609447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100A0A"/>
                </a:solidFill>
                <a:effectLst/>
                <a:uLnTx/>
                <a:uFillTx/>
                <a:latin typeface="proxima-nova"/>
                <a:ea typeface="+mn-ea"/>
                <a:cs typeface="+mn-cs"/>
              </a:rPr>
              <a:t>@nationalALD</a:t>
            </a:r>
            <a:endPar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Icon&#10;&#10;Description automatically generated">
            <a:extLst>
              <a:ext uri="{FF2B5EF4-FFF2-40B4-BE49-F238E27FC236}">
                <a16:creationId xmlns:a16="http://schemas.microsoft.com/office/drawing/2014/main" id="{8FB6F93D-6A54-4476-A5EA-4457CBC95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1302" y="1869764"/>
            <a:ext cx="2143125" cy="2143125"/>
          </a:xfrm>
          <a:prstGeom prst="rect">
            <a:avLst/>
          </a:prstGeom>
        </p:spPr>
      </p:pic>
      <p:pic>
        <p:nvPicPr>
          <p:cNvPr id="11" name="Picture 10" descr="Icon&#10;&#10;Description automatically generated">
            <a:extLst>
              <a:ext uri="{FF2B5EF4-FFF2-40B4-BE49-F238E27FC236}">
                <a16:creationId xmlns:a16="http://schemas.microsoft.com/office/drawing/2014/main" id="{78D669D4-90AA-4F69-A3C6-E7645980C6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829" y="1182333"/>
            <a:ext cx="2143125" cy="2143125"/>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528BAB23-3B8E-4426-ADC8-DC7381D30B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0314" y="1160305"/>
            <a:ext cx="1905000" cy="1895475"/>
          </a:xfrm>
          <a:prstGeom prst="rect">
            <a:avLst/>
          </a:prstGeom>
        </p:spPr>
      </p:pic>
      <p:pic>
        <p:nvPicPr>
          <p:cNvPr id="15" name="Picture 14" descr="Logo, company name&#10;&#10;Description automatically generated">
            <a:extLst>
              <a:ext uri="{FF2B5EF4-FFF2-40B4-BE49-F238E27FC236}">
                <a16:creationId xmlns:a16="http://schemas.microsoft.com/office/drawing/2014/main" id="{9BCD8069-8DE8-43E3-983F-4F924CAEA5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4362" y="2062354"/>
            <a:ext cx="2143125" cy="2143125"/>
          </a:xfrm>
          <a:prstGeom prst="rect">
            <a:avLst/>
          </a:prstGeom>
        </p:spPr>
      </p:pic>
    </p:spTree>
    <p:extLst>
      <p:ext uri="{BB962C8B-B14F-4D97-AF65-F5344CB8AC3E}">
        <p14:creationId xmlns:p14="http://schemas.microsoft.com/office/powerpoint/2010/main" val="1101015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Logo&#10;&#10;Description automatically generated">
            <a:extLst>
              <a:ext uri="{FF2B5EF4-FFF2-40B4-BE49-F238E27FC236}">
                <a16:creationId xmlns:a16="http://schemas.microsoft.com/office/drawing/2014/main" id="{F90E47A9-E565-4DDD-914F-CB1520C737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0814" y="961666"/>
            <a:ext cx="9030372" cy="4752827"/>
          </a:xfrm>
          <a:prstGeom prst="rect">
            <a:avLst/>
          </a:prstGeom>
        </p:spPr>
      </p:pic>
    </p:spTree>
    <p:extLst>
      <p:ext uri="{BB962C8B-B14F-4D97-AF65-F5344CB8AC3E}">
        <p14:creationId xmlns:p14="http://schemas.microsoft.com/office/powerpoint/2010/main" val="2218665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CBA1A0E-7502-4B6F-9EBC-CF7BAF9D5A0F}"/>
              </a:ext>
            </a:extLst>
          </p:cNvPr>
          <p:cNvSpPr txBox="1"/>
          <p:nvPr/>
        </p:nvSpPr>
        <p:spPr>
          <a:xfrm>
            <a:off x="800100" y="1121539"/>
            <a:ext cx="10782300" cy="28623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22222"/>
                </a:solidFill>
                <a:effectLst/>
                <a:uLnTx/>
                <a:uFillTx/>
                <a:latin typeface="Proxima Nova Rg" panose="02000506030000020004" pitchFamily="50" charset="0"/>
                <a:ea typeface="+mn-ea"/>
                <a:cs typeface="+mn-cs"/>
              </a:rPr>
              <a:t>Congratulations on your academic achievement!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222222"/>
              </a:solidFill>
              <a:effectLst/>
              <a:uLnTx/>
              <a:uFillTx/>
              <a:latin typeface="Proxima Nova Rg"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Proxima Nova Rg" panose="02000506030000020004" pitchFamily="50" charset="0"/>
                <a:ea typeface="+mn-ea"/>
                <a:cs typeface="+mn-cs"/>
              </a:rPr>
              <a:t>You have met the GPA criteria of 3.5 or higher for membership in Alpha Lambda Delta Honor Society. Joining can open doors for you and offer opportunities to stand out, be recognized, connect with a supportive community of peers, and enjoy a more well-rounded college experience.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22222"/>
              </a:solidFill>
              <a:effectLst/>
              <a:uLnTx/>
              <a:uFillTx/>
              <a:latin typeface="Proxima Nova Rg"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Proxima Nova Rg" panose="02000506030000020004" pitchFamily="50" charset="0"/>
                <a:ea typeface="+mn-ea"/>
                <a:cs typeface="+mn-cs"/>
              </a:rPr>
              <a:t>We want to tell you more about our chapter here at {name of institution} and answer any questions you may have.</a:t>
            </a:r>
            <a:endParaRPr kumimoji="0" lang="en-US" sz="2000" b="0" i="0" u="none" strike="noStrike" kern="1200" cap="none" spc="0" normalizeH="0" baseline="0" noProof="0" dirty="0">
              <a:ln>
                <a:noFill/>
              </a:ln>
              <a:solidFill>
                <a:prstClr val="black"/>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2560494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224938D-C518-4E85-AD7C-868093DB5639}"/>
              </a:ext>
            </a:extLst>
          </p:cNvPr>
          <p:cNvSpPr/>
          <p:nvPr/>
        </p:nvSpPr>
        <p:spPr>
          <a:xfrm>
            <a:off x="477012" y="708056"/>
            <a:ext cx="11237976" cy="923330"/>
          </a:xfrm>
          <a:prstGeom prst="rect">
            <a:avLst/>
          </a:prstGeom>
        </p:spPr>
        <p:txBody>
          <a:bodyPr wrap="square">
            <a:spAutoFit/>
          </a:bodyPr>
          <a:lstStyle/>
          <a:p>
            <a:pPr algn="ctr"/>
            <a:r>
              <a:rPr lang="en-US" sz="5400" b="1" dirty="0">
                <a:latin typeface="Adobe Caslon Pro" panose="0205050205050A020403" pitchFamily="18" charset="0"/>
              </a:rPr>
              <a:t>What we do on campus</a:t>
            </a:r>
          </a:p>
        </p:txBody>
      </p:sp>
      <p:sp>
        <p:nvSpPr>
          <p:cNvPr id="8" name="Rectangle 7">
            <a:extLst>
              <a:ext uri="{FF2B5EF4-FFF2-40B4-BE49-F238E27FC236}">
                <a16:creationId xmlns:a16="http://schemas.microsoft.com/office/drawing/2014/main" id="{1EABAF77-E815-48B2-B73A-678BB0BF5D6A}"/>
              </a:ext>
            </a:extLst>
          </p:cNvPr>
          <p:cNvSpPr/>
          <p:nvPr/>
        </p:nvSpPr>
        <p:spPr>
          <a:xfrm>
            <a:off x="776008" y="1438491"/>
            <a:ext cx="10639983" cy="369332"/>
          </a:xfrm>
          <a:prstGeom prst="rect">
            <a:avLst/>
          </a:prstGeom>
        </p:spPr>
        <p:txBody>
          <a:bodyPr wrap="square">
            <a:spAutoFit/>
          </a:bodyPr>
          <a:lstStyle/>
          <a:p>
            <a:pPr algn="ctr"/>
            <a:r>
              <a:rPr lang="en-US" b="1" dirty="0">
                <a:solidFill>
                  <a:srgbClr val="FF0000"/>
                </a:solidFill>
                <a:latin typeface="Adobe Caslon Pro" panose="0205050205050A020403" pitchFamily="18" charset="0"/>
              </a:rPr>
              <a:t>Add slides with pictures of induction ceremonies, service projects, campus activities, etc.</a:t>
            </a:r>
          </a:p>
        </p:txBody>
      </p:sp>
      <p:pic>
        <p:nvPicPr>
          <p:cNvPr id="9" name="Picture 8" descr="A group of people standing in front of a crowd posing for the camera&#10;&#10;Description generated with very high confidence">
            <a:extLst>
              <a:ext uri="{FF2B5EF4-FFF2-40B4-BE49-F238E27FC236}">
                <a16:creationId xmlns:a16="http://schemas.microsoft.com/office/drawing/2014/main" id="{CE4DD330-4541-474C-B0CD-2F7485A508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366" b="30924"/>
          <a:stretch/>
        </p:blipFill>
        <p:spPr>
          <a:xfrm>
            <a:off x="776008" y="1887538"/>
            <a:ext cx="5438735" cy="1732074"/>
          </a:xfrm>
          <a:prstGeom prst="rect">
            <a:avLst/>
          </a:prstGeom>
        </p:spPr>
      </p:pic>
      <p:pic>
        <p:nvPicPr>
          <p:cNvPr id="10" name="Picture 9" descr="A group of people standing on top of a grass covered field&#10;&#10;Description generated with very high confidence">
            <a:extLst>
              <a:ext uri="{FF2B5EF4-FFF2-40B4-BE49-F238E27FC236}">
                <a16:creationId xmlns:a16="http://schemas.microsoft.com/office/drawing/2014/main" id="{50552B43-C1EB-4887-A1DD-150DD40C0C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034" b="35100"/>
          <a:stretch/>
        </p:blipFill>
        <p:spPr>
          <a:xfrm>
            <a:off x="6071623" y="4444444"/>
            <a:ext cx="4761488" cy="1745056"/>
          </a:xfrm>
          <a:prstGeom prst="rect">
            <a:avLst/>
          </a:prstGeom>
        </p:spPr>
      </p:pic>
      <p:pic>
        <p:nvPicPr>
          <p:cNvPr id="11" name="Picture 10" descr="A group of people posing for a picture&#10;&#10;Description generated with very high confidence">
            <a:extLst>
              <a:ext uri="{FF2B5EF4-FFF2-40B4-BE49-F238E27FC236}">
                <a16:creationId xmlns:a16="http://schemas.microsoft.com/office/drawing/2014/main" id="{36192E64-A459-4938-881B-6A89C5BB73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9875" y="1985424"/>
            <a:ext cx="2489664" cy="2122626"/>
          </a:xfrm>
          <a:prstGeom prst="rect">
            <a:avLst/>
          </a:prstGeom>
        </p:spPr>
      </p:pic>
      <p:pic>
        <p:nvPicPr>
          <p:cNvPr id="12" name="Picture 11" descr="A group of people standing in front of a crowd posing for the camera&#10;&#10;Description generated with very high confidence">
            <a:extLst>
              <a:ext uri="{FF2B5EF4-FFF2-40B4-BE49-F238E27FC236}">
                <a16:creationId xmlns:a16="http://schemas.microsoft.com/office/drawing/2014/main" id="{2D82AF78-4E9C-4515-96FB-3712C07569C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4000"/>
          <a:stretch/>
        </p:blipFill>
        <p:spPr>
          <a:xfrm>
            <a:off x="1433013" y="3859642"/>
            <a:ext cx="3682609" cy="2375283"/>
          </a:xfrm>
          <a:prstGeom prst="rect">
            <a:avLst/>
          </a:prstGeom>
        </p:spPr>
      </p:pic>
    </p:spTree>
    <p:extLst>
      <p:ext uri="{BB962C8B-B14F-4D97-AF65-F5344CB8AC3E}">
        <p14:creationId xmlns:p14="http://schemas.microsoft.com/office/powerpoint/2010/main" val="1804518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and white sign&#10;&#10;Description automatically generated">
            <a:extLst>
              <a:ext uri="{FF2B5EF4-FFF2-40B4-BE49-F238E27FC236}">
                <a16:creationId xmlns:a16="http://schemas.microsoft.com/office/drawing/2014/main" id="{C809955E-EB1F-4A83-A319-2E30A5B7BA83}"/>
              </a:ext>
            </a:extLst>
          </p:cNvPr>
          <p:cNvPicPr>
            <a:picLocks noChangeAspect="1"/>
          </p:cNvPicPr>
          <p:nvPr/>
        </p:nvPicPr>
        <p:blipFill rotWithShape="1">
          <a:blip r:embed="rId3">
            <a:extLst>
              <a:ext uri="{28A0092B-C50C-407E-A947-70E740481C1C}">
                <a14:useLocalDpi xmlns:a14="http://schemas.microsoft.com/office/drawing/2010/main" val="0"/>
              </a:ext>
            </a:extLst>
          </a:blip>
          <a:srcRect b="18746"/>
          <a:stretch/>
        </p:blipFill>
        <p:spPr>
          <a:xfrm>
            <a:off x="2014653" y="900265"/>
            <a:ext cx="8162693" cy="4974375"/>
          </a:xfrm>
          <a:prstGeom prst="rect">
            <a:avLst/>
          </a:prstGeom>
        </p:spPr>
      </p:pic>
    </p:spTree>
    <p:extLst>
      <p:ext uri="{BB962C8B-B14F-4D97-AF65-F5344CB8AC3E}">
        <p14:creationId xmlns:p14="http://schemas.microsoft.com/office/powerpoint/2010/main" val="2183095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C61C9FD-867C-4E65-A77B-0A756BC22A62}"/>
              </a:ext>
            </a:extLst>
          </p:cNvPr>
          <p:cNvSpPr/>
          <p:nvPr/>
        </p:nvSpPr>
        <p:spPr>
          <a:xfrm>
            <a:off x="1018478" y="1209817"/>
            <a:ext cx="10155044" cy="4154984"/>
          </a:xfrm>
          <a:prstGeom prst="rect">
            <a:avLst/>
          </a:prstGeom>
        </p:spPr>
        <p:txBody>
          <a:bodyPr wrap="square">
            <a:spAutoFit/>
          </a:bodyPr>
          <a:lstStyle/>
          <a:p>
            <a:pPr algn="ctr"/>
            <a:r>
              <a:rPr lang="en-US" sz="4400" dirty="0">
                <a:solidFill>
                  <a:srgbClr val="100A0A"/>
                </a:solidFill>
                <a:latin typeface="Adobe Caslon Pro" panose="0205050205050A020403" pitchFamily="18" charset="0"/>
              </a:rPr>
              <a:t>Alpha Lambda Delta </a:t>
            </a:r>
          </a:p>
          <a:p>
            <a:pPr algn="ctr"/>
            <a:r>
              <a:rPr lang="en-US" sz="4400" dirty="0">
                <a:solidFill>
                  <a:srgbClr val="100A0A"/>
                </a:solidFill>
                <a:latin typeface="Adobe Caslon Pro" panose="0205050205050A020403" pitchFamily="18" charset="0"/>
              </a:rPr>
              <a:t>offers exclusive membership benefits </a:t>
            </a:r>
          </a:p>
          <a:p>
            <a:pPr algn="ctr"/>
            <a:r>
              <a:rPr lang="en-US" sz="4400" dirty="0">
                <a:solidFill>
                  <a:srgbClr val="100A0A"/>
                </a:solidFill>
                <a:latin typeface="Adobe Caslon Pro" panose="0205050205050A020403" pitchFamily="18" charset="0"/>
              </a:rPr>
              <a:t>to help you stand out, </a:t>
            </a:r>
          </a:p>
          <a:p>
            <a:pPr algn="ctr"/>
            <a:r>
              <a:rPr lang="en-US" sz="4400" dirty="0">
                <a:solidFill>
                  <a:srgbClr val="100A0A"/>
                </a:solidFill>
                <a:latin typeface="Adobe Caslon Pro" panose="0205050205050A020403" pitchFamily="18" charset="0"/>
              </a:rPr>
              <a:t>be recognized, </a:t>
            </a:r>
          </a:p>
          <a:p>
            <a:pPr algn="ctr"/>
            <a:r>
              <a:rPr lang="en-US" sz="4400" dirty="0">
                <a:solidFill>
                  <a:srgbClr val="100A0A"/>
                </a:solidFill>
                <a:latin typeface="Adobe Caslon Pro" panose="0205050205050A020403" pitchFamily="18" charset="0"/>
              </a:rPr>
              <a:t>and enjoy a more well-rounded </a:t>
            </a:r>
          </a:p>
          <a:p>
            <a:pPr algn="ctr"/>
            <a:r>
              <a:rPr lang="en-US" sz="4400" dirty="0">
                <a:solidFill>
                  <a:srgbClr val="100A0A"/>
                </a:solidFill>
                <a:latin typeface="Adobe Caslon Pro" panose="0205050205050A020403" pitchFamily="18" charset="0"/>
              </a:rPr>
              <a:t>college experience.</a:t>
            </a:r>
            <a:endParaRPr lang="en-US" sz="4400" dirty="0">
              <a:latin typeface="Adobe Caslon Pro" panose="0205050205050A020403" pitchFamily="18" charset="0"/>
            </a:endParaRPr>
          </a:p>
        </p:txBody>
      </p:sp>
    </p:spTree>
    <p:extLst>
      <p:ext uri="{BB962C8B-B14F-4D97-AF65-F5344CB8AC3E}">
        <p14:creationId xmlns:p14="http://schemas.microsoft.com/office/powerpoint/2010/main" val="3644114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social media post&#10;&#10;Description automatically generated">
            <a:extLst>
              <a:ext uri="{FF2B5EF4-FFF2-40B4-BE49-F238E27FC236}">
                <a16:creationId xmlns:a16="http://schemas.microsoft.com/office/drawing/2014/main" id="{427445DB-A58F-40F9-A505-8252336C02AC}"/>
              </a:ext>
            </a:extLst>
          </p:cNvPr>
          <p:cNvPicPr>
            <a:picLocks noChangeAspect="1"/>
          </p:cNvPicPr>
          <p:nvPr/>
        </p:nvPicPr>
        <p:blipFill rotWithShape="1">
          <a:blip r:embed="rId3">
            <a:extLst>
              <a:ext uri="{28A0092B-C50C-407E-A947-70E740481C1C}">
                <a14:useLocalDpi xmlns:a14="http://schemas.microsoft.com/office/drawing/2010/main" val="0"/>
              </a:ext>
            </a:extLst>
          </a:blip>
          <a:srcRect b="67797"/>
          <a:stretch/>
        </p:blipFill>
        <p:spPr>
          <a:xfrm>
            <a:off x="951139" y="915653"/>
            <a:ext cx="10286576" cy="2668058"/>
          </a:xfrm>
          <a:prstGeom prst="rect">
            <a:avLst/>
          </a:prstGeom>
        </p:spPr>
      </p:pic>
      <p:pic>
        <p:nvPicPr>
          <p:cNvPr id="6" name="Picture 5" descr="A screenshot of a social media post&#10;&#10;Description automatically generated">
            <a:extLst>
              <a:ext uri="{FF2B5EF4-FFF2-40B4-BE49-F238E27FC236}">
                <a16:creationId xmlns:a16="http://schemas.microsoft.com/office/drawing/2014/main" id="{790A077A-6509-485B-BA9B-19B7E1152644}"/>
              </a:ext>
            </a:extLst>
          </p:cNvPr>
          <p:cNvPicPr>
            <a:picLocks noChangeAspect="1"/>
          </p:cNvPicPr>
          <p:nvPr/>
        </p:nvPicPr>
        <p:blipFill rotWithShape="1">
          <a:blip r:embed="rId3">
            <a:extLst>
              <a:ext uri="{28A0092B-C50C-407E-A947-70E740481C1C}">
                <a14:useLocalDpi xmlns:a14="http://schemas.microsoft.com/office/drawing/2010/main" val="0"/>
              </a:ext>
            </a:extLst>
          </a:blip>
          <a:srcRect t="67709"/>
          <a:stretch/>
        </p:blipFill>
        <p:spPr>
          <a:xfrm>
            <a:off x="951139" y="3418961"/>
            <a:ext cx="10286576" cy="2675325"/>
          </a:xfrm>
          <a:prstGeom prst="rect">
            <a:avLst/>
          </a:prstGeom>
        </p:spPr>
      </p:pic>
    </p:spTree>
    <p:extLst>
      <p:ext uri="{BB962C8B-B14F-4D97-AF65-F5344CB8AC3E}">
        <p14:creationId xmlns:p14="http://schemas.microsoft.com/office/powerpoint/2010/main" val="3219840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3B537FB-FBBC-4150-A692-16A06A02A83A}"/>
              </a:ext>
            </a:extLst>
          </p:cNvPr>
          <p:cNvSpPr txBox="1"/>
          <p:nvPr/>
        </p:nvSpPr>
        <p:spPr>
          <a:xfrm>
            <a:off x="477012" y="669584"/>
            <a:ext cx="1123797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800000"/>
                </a:solidFill>
                <a:effectLst/>
                <a:uLnTx/>
                <a:uFillTx/>
                <a:latin typeface="Proxima Nova Rg" panose="02000506030000020004" pitchFamily="50" charset="0"/>
                <a:ea typeface="Calibri" panose="020F0502020204030204" pitchFamily="34" charset="0"/>
                <a:cs typeface="Proxima Nova Rg" panose="02000506030000020004" pitchFamily="50" charset="0"/>
              </a:rPr>
              <a:t>Benefits of Your Membership</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74D25A3-B9D1-496F-8726-21667D8B50AB}"/>
              </a:ext>
            </a:extLst>
          </p:cNvPr>
          <p:cNvSpPr txBox="1"/>
          <p:nvPr/>
        </p:nvSpPr>
        <p:spPr>
          <a:xfrm>
            <a:off x="4272889" y="2075314"/>
            <a:ext cx="6893094" cy="34778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00A0A"/>
                </a:solidFill>
                <a:effectLst/>
                <a:uLnTx/>
                <a:uFillTx/>
                <a:latin typeface="proxima-nova"/>
                <a:ea typeface="+mn-ea"/>
                <a:cs typeface="+mn-cs"/>
              </a:rPr>
              <a:t>Scholarships: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https://www.nationalald.org/scholarships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00A0A"/>
              </a:solidFill>
              <a:effectLst/>
              <a:uLnTx/>
              <a:uFillTx/>
              <a:latin typeface="proxima-nov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00A0A"/>
                </a:solidFill>
                <a:effectLst/>
                <a:uLnTx/>
                <a:uFillTx/>
                <a:latin typeface="proxima-nova"/>
                <a:ea typeface="+mn-ea"/>
                <a:cs typeface="+mn-cs"/>
              </a:rPr>
              <a:t>Perks: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https://www.nationalald.org/aldperks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00A0A"/>
              </a:solidFill>
              <a:effectLst/>
              <a:uLnTx/>
              <a:uFillTx/>
              <a:latin typeface="proxima-nov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00A0A"/>
                </a:solidFill>
                <a:effectLst/>
                <a:uLnTx/>
                <a:uFillTx/>
                <a:latin typeface="proxima-nova"/>
                <a:ea typeface="+mn-ea"/>
                <a:cs typeface="+mn-cs"/>
              </a:rPr>
              <a:t>ALD Leads: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https://www.nationalald.org/leadscertified</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1" name="TextBox 10">
            <a:extLst>
              <a:ext uri="{FF2B5EF4-FFF2-40B4-BE49-F238E27FC236}">
                <a16:creationId xmlns:a16="http://schemas.microsoft.com/office/drawing/2014/main" id="{090DBE1C-8C00-4AF8-9FF7-CC6232372141}"/>
              </a:ext>
            </a:extLst>
          </p:cNvPr>
          <p:cNvSpPr txBox="1"/>
          <p:nvPr/>
        </p:nvSpPr>
        <p:spPr>
          <a:xfrm>
            <a:off x="1015242" y="1352907"/>
            <a:ext cx="609814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00A0A"/>
                </a:solidFill>
                <a:effectLst/>
                <a:uLnTx/>
                <a:uFillTx/>
                <a:latin typeface="proxima-nova"/>
                <a:ea typeface="+mn-ea"/>
                <a:cs typeface="+mn-cs"/>
              </a:rPr>
              <a:t>As soon as you become a member, you’re eligible for:</a:t>
            </a:r>
          </a:p>
        </p:txBody>
      </p:sp>
      <p:pic>
        <p:nvPicPr>
          <p:cNvPr id="7" name="Picture 6" descr="A picture containing drawing&#10;&#10;Description automatically generated">
            <a:extLst>
              <a:ext uri="{FF2B5EF4-FFF2-40B4-BE49-F238E27FC236}">
                <a16:creationId xmlns:a16="http://schemas.microsoft.com/office/drawing/2014/main" id="{850857A0-77CA-4921-BDC3-EC2951010C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3972" y="3350116"/>
            <a:ext cx="1190343" cy="1190343"/>
          </a:xfrm>
          <a:prstGeom prst="rect">
            <a:avLst/>
          </a:prstGeom>
        </p:spPr>
      </p:pic>
      <p:pic>
        <p:nvPicPr>
          <p:cNvPr id="12" name="Picture 11" descr="A picture containing clipart&#10;&#10;Description generated with high confidence">
            <a:extLst>
              <a:ext uri="{FF2B5EF4-FFF2-40B4-BE49-F238E27FC236}">
                <a16:creationId xmlns:a16="http://schemas.microsoft.com/office/drawing/2014/main" id="{DFAAD417-0D3E-4FD0-A87E-03709FC0E1B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 r="70430" b="-2271"/>
          <a:stretch/>
        </p:blipFill>
        <p:spPr>
          <a:xfrm>
            <a:off x="2892530" y="1910391"/>
            <a:ext cx="903347" cy="1190363"/>
          </a:xfrm>
          <a:prstGeom prst="rect">
            <a:avLst/>
          </a:prstGeom>
        </p:spPr>
      </p:pic>
      <p:pic>
        <p:nvPicPr>
          <p:cNvPr id="3" name="Picture 2" descr="A picture containing text, sign&#10;&#10;Description automatically generated">
            <a:extLst>
              <a:ext uri="{FF2B5EF4-FFF2-40B4-BE49-F238E27FC236}">
                <a16:creationId xmlns:a16="http://schemas.microsoft.com/office/drawing/2014/main" id="{4B3C3586-7A4C-446D-B242-8AFDB41BFBA6}"/>
              </a:ext>
            </a:extLst>
          </p:cNvPr>
          <p:cNvPicPr>
            <a:picLocks noChangeAspect="1"/>
          </p:cNvPicPr>
          <p:nvPr/>
        </p:nvPicPr>
        <p:blipFill rotWithShape="1">
          <a:blip r:embed="rId8">
            <a:extLst>
              <a:ext uri="{28A0092B-C50C-407E-A947-70E740481C1C}">
                <a14:useLocalDpi xmlns:a14="http://schemas.microsoft.com/office/drawing/2010/main" val="0"/>
              </a:ext>
            </a:extLst>
          </a:blip>
          <a:srcRect l="17666" t="10478" r="26556" b="22541"/>
          <a:stretch/>
        </p:blipFill>
        <p:spPr>
          <a:xfrm>
            <a:off x="2997199" y="4789821"/>
            <a:ext cx="1037183" cy="1356362"/>
          </a:xfrm>
          <a:prstGeom prst="rect">
            <a:avLst/>
          </a:prstGeom>
        </p:spPr>
      </p:pic>
    </p:spTree>
    <p:extLst>
      <p:ext uri="{BB962C8B-B14F-4D97-AF65-F5344CB8AC3E}">
        <p14:creationId xmlns:p14="http://schemas.microsoft.com/office/powerpoint/2010/main" val="54706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3B537FB-FBBC-4150-A692-16A06A02A83A}"/>
              </a:ext>
            </a:extLst>
          </p:cNvPr>
          <p:cNvSpPr txBox="1"/>
          <p:nvPr/>
        </p:nvSpPr>
        <p:spPr>
          <a:xfrm>
            <a:off x="383714" y="730856"/>
            <a:ext cx="1123797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800000"/>
                </a:solidFill>
                <a:effectLst/>
                <a:uLnTx/>
                <a:uFillTx/>
                <a:latin typeface="Proxima Nova Rg" panose="02000506030000020004" pitchFamily="50" charset="0"/>
                <a:ea typeface="Calibri" panose="020F0502020204030204" pitchFamily="34" charset="0"/>
                <a:cs typeface="Proxima Nova Rg" panose="02000506030000020004" pitchFamily="50" charset="0"/>
              </a:rPr>
              <a:t>Benefits of Your Membership</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74D25A3-B9D1-496F-8726-21667D8B50AB}"/>
              </a:ext>
            </a:extLst>
          </p:cNvPr>
          <p:cNvSpPr txBox="1"/>
          <p:nvPr/>
        </p:nvSpPr>
        <p:spPr>
          <a:xfrm>
            <a:off x="3918019" y="3262886"/>
            <a:ext cx="7108195"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00A0A"/>
                </a:solidFill>
                <a:effectLst/>
                <a:uLnTx/>
                <a:uFillTx/>
                <a:latin typeface="proxima-nova"/>
                <a:ea typeface="+mn-ea"/>
                <a:cs typeface="+mn-cs"/>
              </a:rPr>
              <a:t>Educational Partners: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https://www.nationalald.org/partners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00A0A"/>
              </a:solidFill>
              <a:effectLst/>
              <a:uLnTx/>
              <a:uFillTx/>
              <a:latin typeface="proxima-nov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00A0A"/>
                </a:solidFill>
                <a:effectLst/>
                <a:uLnTx/>
                <a:uFillTx/>
                <a:latin typeface="proxima-nova"/>
                <a:ea typeface="+mn-ea"/>
                <a:cs typeface="+mn-cs"/>
              </a:rPr>
              <a:t>Wear Honor Cords at Graduation: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https://www.shopald.org/</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close up of a rope&#10;&#10;Description generated with high confidence">
            <a:extLst>
              <a:ext uri="{FF2B5EF4-FFF2-40B4-BE49-F238E27FC236}">
                <a16:creationId xmlns:a16="http://schemas.microsoft.com/office/drawing/2014/main" id="{3E03FE3C-104B-45C4-93DC-E69526C25B05}"/>
              </a:ext>
            </a:extLst>
          </p:cNvPr>
          <p:cNvPicPr>
            <a:picLocks noChangeAspect="1"/>
          </p:cNvPicPr>
          <p:nvPr/>
        </p:nvPicPr>
        <p:blipFill rotWithShape="1">
          <a:blip r:embed="rId5">
            <a:extLst>
              <a:ext uri="{28A0092B-C50C-407E-A947-70E740481C1C}">
                <a14:useLocalDpi xmlns:a14="http://schemas.microsoft.com/office/drawing/2010/main" val="0"/>
              </a:ext>
            </a:extLst>
          </a:blip>
          <a:srcRect l="36376" t="28390" r="9139" b="24946"/>
          <a:stretch/>
        </p:blipFill>
        <p:spPr>
          <a:xfrm>
            <a:off x="2267761" y="4641908"/>
            <a:ext cx="1173246" cy="1339771"/>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3100997F-FA2E-4A40-A5F4-B1A1D32803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4760" y="2875878"/>
            <a:ext cx="1266247" cy="1339771"/>
          </a:xfrm>
          <a:prstGeom prst="rect">
            <a:avLst/>
          </a:prstGeom>
        </p:spPr>
      </p:pic>
      <p:sp>
        <p:nvSpPr>
          <p:cNvPr id="11" name="TextBox 10">
            <a:extLst>
              <a:ext uri="{FF2B5EF4-FFF2-40B4-BE49-F238E27FC236}">
                <a16:creationId xmlns:a16="http://schemas.microsoft.com/office/drawing/2014/main" id="{7E51FC5A-C156-44D0-9B7B-27F2051C1675}"/>
              </a:ext>
            </a:extLst>
          </p:cNvPr>
          <p:cNvSpPr txBox="1"/>
          <p:nvPr/>
        </p:nvSpPr>
        <p:spPr>
          <a:xfrm>
            <a:off x="3888909" y="1862854"/>
            <a:ext cx="609447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00A0A"/>
                </a:solidFill>
                <a:effectLst/>
                <a:uLnTx/>
                <a:uFillTx/>
                <a:latin typeface="proxima-nova"/>
                <a:ea typeface="+mn-ea"/>
                <a:cs typeface="+mn-cs"/>
              </a:rPr>
              <a:t>Career Conversations: </a:t>
            </a:r>
            <a:r>
              <a:rPr kumimoji="0" lang="en-US" sz="1800" b="0" i="0" u="none" strike="noStrike" kern="1200" cap="none" spc="0" normalizeH="0" baseline="0" noProof="0" dirty="0">
                <a:ln>
                  <a:noFill/>
                </a:ln>
                <a:solidFill>
                  <a:srgbClr val="100A0A"/>
                </a:solidFill>
                <a:effectLst/>
                <a:uLnTx/>
                <a:uFillTx/>
                <a:latin typeface="proxima-nova"/>
                <a:ea typeface="+mn-ea"/>
                <a:cs typeface="+mn-cs"/>
                <a:hlinkClick r:id="rId7"/>
              </a:rPr>
              <a:t>https://www.nationalald.org/career</a:t>
            </a:r>
            <a:r>
              <a:rPr kumimoji="0" lang="en-US" sz="1800" b="0" i="0" u="none" strike="noStrike" kern="1200" cap="none" spc="0" normalizeH="0" baseline="0" noProof="0" dirty="0">
                <a:ln>
                  <a:noFill/>
                </a:ln>
                <a:solidFill>
                  <a:srgbClr val="100A0A"/>
                </a:solidFill>
                <a:effectLst/>
                <a:uLnTx/>
                <a:uFillTx/>
                <a:latin typeface="proxima-nova"/>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A close up of a sign&#10;&#10;Description automatically generated">
            <a:extLst>
              <a:ext uri="{FF2B5EF4-FFF2-40B4-BE49-F238E27FC236}">
                <a16:creationId xmlns:a16="http://schemas.microsoft.com/office/drawing/2014/main" id="{134B06FF-2237-489B-9344-35CE1CE67A3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2967"/>
          <a:stretch/>
        </p:blipFill>
        <p:spPr>
          <a:xfrm>
            <a:off x="1780699" y="1671132"/>
            <a:ext cx="1801119" cy="695160"/>
          </a:xfrm>
          <a:prstGeom prst="rect">
            <a:avLst/>
          </a:prstGeom>
        </p:spPr>
      </p:pic>
    </p:spTree>
    <p:extLst>
      <p:ext uri="{BB962C8B-B14F-4D97-AF65-F5344CB8AC3E}">
        <p14:creationId xmlns:p14="http://schemas.microsoft.com/office/powerpoint/2010/main" val="1305074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text on a white background&#10;&#10;Description generated with very high confidence">
            <a:extLst>
              <a:ext uri="{FF2B5EF4-FFF2-40B4-BE49-F238E27FC236}">
                <a16:creationId xmlns:a16="http://schemas.microsoft.com/office/drawing/2014/main" id="{4DDAC7C0-9772-4DB5-85C0-A2ED8EDA9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56393">
            <a:off x="1090670" y="1175277"/>
            <a:ext cx="5540845" cy="4507446"/>
          </a:xfrm>
          <a:prstGeom prst="rect">
            <a:avLst/>
          </a:prstGeom>
        </p:spPr>
      </p:pic>
      <p:pic>
        <p:nvPicPr>
          <p:cNvPr id="11" name="Picture 10" descr="A close up of a piece of paper&#10;&#10;Description generated with high confidence">
            <a:extLst>
              <a:ext uri="{FF2B5EF4-FFF2-40B4-BE49-F238E27FC236}">
                <a16:creationId xmlns:a16="http://schemas.microsoft.com/office/drawing/2014/main" id="{F7051E95-FB3F-4433-B649-5EDF13FC2B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620888">
            <a:off x="7018999" y="1579185"/>
            <a:ext cx="4519565" cy="3389674"/>
          </a:xfrm>
          <a:prstGeom prst="rect">
            <a:avLst/>
          </a:prstGeom>
        </p:spPr>
      </p:pic>
    </p:spTree>
    <p:extLst>
      <p:ext uri="{BB962C8B-B14F-4D97-AF65-F5344CB8AC3E}">
        <p14:creationId xmlns:p14="http://schemas.microsoft.com/office/powerpoint/2010/main" val="4085267824"/>
      </p:ext>
    </p:extLst>
  </p:cSld>
  <p:clrMapOvr>
    <a:masterClrMapping/>
  </p:clrMapOvr>
</p:sld>
</file>

<file path=ppt/theme/theme1.xml><?xml version="1.0" encoding="utf-8"?>
<a:theme xmlns:a="http://schemas.openxmlformats.org/drawingml/2006/main" name="Retrospec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950</TotalTime>
  <Words>652</Words>
  <Application>Microsoft Office PowerPoint</Application>
  <PresentationFormat>Widescreen</PresentationFormat>
  <Paragraphs>80</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Adobe Caslon Pro</vt:lpstr>
      <vt:lpstr>Calibri</vt:lpstr>
      <vt:lpstr>Calibri Light</vt:lpstr>
      <vt:lpstr>Proxima Nova Rg</vt:lpstr>
      <vt:lpstr>proxima-nova</vt:lpstr>
      <vt:lpstr>Times New Roman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Alpha Lambda Delta</dc:title>
  <dc:creator>Eileen</dc:creator>
  <cp:lastModifiedBy>Eileen Merberg</cp:lastModifiedBy>
  <cp:revision>107</cp:revision>
  <dcterms:created xsi:type="dcterms:W3CDTF">2015-10-16T15:57:59Z</dcterms:created>
  <dcterms:modified xsi:type="dcterms:W3CDTF">2022-02-08T16:11:08Z</dcterms:modified>
</cp:coreProperties>
</file>