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embeddedFontLst>
    <p:embeddedFont>
      <p:font typeface="Raleway"/>
      <p:regular r:id="rId24"/>
      <p:bold r:id="rId25"/>
      <p:italic r:id="rId26"/>
      <p:boldItalic r:id="rId27"/>
    </p:embeddedFont>
    <p:embeddedFont>
      <p:font typeface="Lato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Raleway-regular.fntdata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aleway-italic.fntdata"/><Relationship Id="rId25" Type="http://schemas.openxmlformats.org/officeDocument/2006/relationships/font" Target="fonts/Raleway-bold.fntdata"/><Relationship Id="rId28" Type="http://schemas.openxmlformats.org/officeDocument/2006/relationships/font" Target="fonts/Lato-regular.fntdata"/><Relationship Id="rId27" Type="http://schemas.openxmlformats.org/officeDocument/2006/relationships/font" Target="fonts/Raleway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La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Lato-boldItalic.fntdata"/><Relationship Id="rId30" Type="http://schemas.openxmlformats.org/officeDocument/2006/relationships/font" Target="fonts/Lato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Diversity, Equity, Inclusion, and Belonging (DEIB)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14faae0aa1_0_3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114faae0aa1_0_3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1eeef60d90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11eeef60d90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1a0e8c99e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11a0e8c99e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1a0e8c99e4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11a0e8c99e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Every day that you communicate with someone, you are incorporating DEIB because every person is unique in their own way. No two people are exactly the same as each other.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231b76eca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1231b76eca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14faae0aa1_0_3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114faae0aa1_0_3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Remember that diversity is not defined as one group of people. Everyone coming together from </a:t>
            </a:r>
            <a:r>
              <a:rPr lang="en"/>
              <a:t>unique backgrounds and with different values is what creates diversity.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14faae0aa1_0_3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114faae0aa1_0_3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14faae0aa1_0_3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114faae0aa1_0_3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Make it a goal to help others in every way that you can.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1a0e8c99e4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11a0e8c99e4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Ask for questions from the audience </a:t>
            </a:r>
            <a:r>
              <a:rPr lang="en"/>
              <a:t>pertaining</a:t>
            </a:r>
            <a:r>
              <a:rPr lang="en"/>
              <a:t> to the presentation.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14faae0aa1_0_3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14faae0aa1_0_3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14faae0aa1_0_3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14faae0aa1_0_3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14faae0aa1_0_3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14faae0aa1_0_3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Offer around 5 minutes for individual group discussion and </a:t>
            </a:r>
            <a:r>
              <a:rPr lang="en"/>
              <a:t>allot</a:t>
            </a:r>
            <a:r>
              <a:rPr lang="en"/>
              <a:t> more time if needed.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14faae0aa1_0_3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14faae0aa1_0_3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Highlight specifically similarities between the people from each area and what they encounter/what problems they face. E.g. there are nice people from all three areas.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1eeef60d9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1eeef60d9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Ask for volunteers to share their thoughts with the group.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14faae0aa1_0_3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14faae0aa1_0_3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the previous slide graphic to highlight why each set of images represents either </a:t>
            </a:r>
            <a:r>
              <a:rPr lang="en"/>
              <a:t>equality</a:t>
            </a:r>
            <a:r>
              <a:rPr lang="en"/>
              <a:t> or equity based on the now known definitions.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14faae0aa1_0_3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14faae0aa1_0_3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Ask for volunteers to share their thoughts with the group.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14faae0aa1_0_3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14faae0aa1_0_3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Offer for </a:t>
            </a:r>
            <a:r>
              <a:rPr lang="en"/>
              <a:t>volunteers</a:t>
            </a:r>
            <a:r>
              <a:rPr lang="en"/>
              <a:t> to share with the group as a whole, but remind them that they do not have to share if they are not </a:t>
            </a:r>
            <a:r>
              <a:rPr lang="en"/>
              <a:t>comfortable</a:t>
            </a:r>
            <a:r>
              <a:rPr lang="en"/>
              <a:t> sharing.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hyperlink" Target="https://health.clevelandclinic.org/a-psychologist-explains-how-to-deal-with-imposter-syndrome/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5" Type="http://schemas.openxmlformats.org/officeDocument/2006/relationships/hyperlink" Target="https://www.health.harvard.edu/blog/what-is-neurodiversity-202111232645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www.nationalald.org/deib" TargetMode="External"/><Relationship Id="rId4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Alpha Lambda Delta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DEIB Training</a:t>
            </a:r>
            <a:endParaRPr/>
          </a:p>
        </p:txBody>
      </p:sp>
      <p:pic>
        <p:nvPicPr>
          <p:cNvPr id="87" name="Google Shape;8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9225" y="3340575"/>
            <a:ext cx="3885549" cy="1478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Imposter Syndrome</a:t>
            </a:r>
            <a:endParaRPr/>
          </a:p>
        </p:txBody>
      </p:sp>
      <p:sp>
        <p:nvSpPr>
          <p:cNvPr id="151" name="Google Shape;151;p22"/>
          <p:cNvSpPr txBox="1"/>
          <p:nvPr>
            <p:ph idx="1" type="body"/>
          </p:nvPr>
        </p:nvSpPr>
        <p:spPr>
          <a:xfrm>
            <a:off x="729450" y="2078875"/>
            <a:ext cx="54618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Imposter syndrome involves feelings of self-doubt and personal incompetence that persist despite a person’s education, experience and accomplishments. If not addressed, these feelings can lead to mental health issues.</a:t>
            </a:r>
            <a:endParaRPr sz="1600"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600"/>
              <a:t>(Click on the link or scan the QR code to view an article by the Cleveland Clinic that provides tips for overcoming imposter syndrome.)</a:t>
            </a:r>
            <a:endParaRPr sz="1600"/>
          </a:p>
        </p:txBody>
      </p:sp>
      <p:pic>
        <p:nvPicPr>
          <p:cNvPr id="152" name="Google Shape;15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6176" y="3950208"/>
            <a:ext cx="667511" cy="996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60025" y="1324584"/>
            <a:ext cx="2006159" cy="249432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2"/>
          <p:cNvSpPr txBox="1"/>
          <p:nvPr/>
        </p:nvSpPr>
        <p:spPr>
          <a:xfrm>
            <a:off x="1744350" y="4279200"/>
            <a:ext cx="5658900" cy="3387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latin typeface="Lato"/>
                <a:ea typeface="Lato"/>
                <a:cs typeface="Lato"/>
                <a:sym typeface="Lato"/>
                <a:hlinkClick r:id="rId5"/>
              </a:rPr>
              <a:t>https://health.clevelandclinic.org/a-psychologist-explains-how-to-deal-with-imposter-syndrome/</a:t>
            </a:r>
            <a:endParaRPr sz="10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3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Neurodiversity and Communication</a:t>
            </a:r>
            <a:endParaRPr/>
          </a:p>
        </p:txBody>
      </p:sp>
      <p:pic>
        <p:nvPicPr>
          <p:cNvPr id="160" name="Google Shape;16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6176" y="3950208"/>
            <a:ext cx="667511" cy="9966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Neurodiversity</a:t>
            </a:r>
            <a:endParaRPr/>
          </a:p>
        </p:txBody>
      </p:sp>
      <p:sp>
        <p:nvSpPr>
          <p:cNvPr id="166" name="Google Shape;166;p24"/>
          <p:cNvSpPr txBox="1"/>
          <p:nvPr>
            <p:ph idx="1" type="body"/>
          </p:nvPr>
        </p:nvSpPr>
        <p:spPr>
          <a:xfrm>
            <a:off x="729450" y="2078875"/>
            <a:ext cx="5534100" cy="234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Neurodiversity refers to variation in the human brain regarding sociability, learning, attention, mood, and other mental functions.</a:t>
            </a:r>
            <a:endParaRPr sz="1500"/>
          </a:p>
          <a:p>
            <a:pPr indent="-3238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Neurodiversity supports the idea that people experience and interact with the world in many different ways.</a:t>
            </a:r>
            <a:endParaRPr sz="1500"/>
          </a:p>
          <a:p>
            <a:pPr indent="-3238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Differences should not be viewed as deficits.</a:t>
            </a:r>
            <a:endParaRPr sz="1500"/>
          </a:p>
          <a:p>
            <a:pPr indent="0" lvl="0" marL="0" rtl="0" algn="ctr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500"/>
              <a:t>(</a:t>
            </a:r>
            <a:r>
              <a:rPr lang="en" sz="1500"/>
              <a:t>Click on the link or scan the QR code to view an article by Harvard Health that describes neurodiversity more in depth and ways to make spaces more neurodiversity-friendly.)</a:t>
            </a:r>
            <a:endParaRPr sz="1500"/>
          </a:p>
        </p:txBody>
      </p:sp>
      <p:pic>
        <p:nvPicPr>
          <p:cNvPr id="167" name="Google Shape;16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6176" y="3950208"/>
            <a:ext cx="667511" cy="996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63640" y="1325880"/>
            <a:ext cx="2002536" cy="2496312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4"/>
          <p:cNvSpPr txBox="1"/>
          <p:nvPr/>
        </p:nvSpPr>
        <p:spPr>
          <a:xfrm>
            <a:off x="2227350" y="4423675"/>
            <a:ext cx="4689300" cy="3387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latin typeface="Lato"/>
                <a:ea typeface="Lato"/>
                <a:cs typeface="Lato"/>
                <a:sym typeface="Lato"/>
                <a:hlinkClick r:id="rId5"/>
              </a:rPr>
              <a:t>https://www.health.harvard.edu/blog/what-is-neurodiversity-202111232645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0" name="Google Shape;170;p24"/>
          <p:cNvSpPr txBox="1"/>
          <p:nvPr/>
        </p:nvSpPr>
        <p:spPr>
          <a:xfrm>
            <a:off x="3701400" y="4762375"/>
            <a:ext cx="1741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Lato"/>
                <a:ea typeface="Lato"/>
                <a:cs typeface="Lato"/>
                <a:sym typeface="Lato"/>
              </a:rPr>
              <a:t>https://en.wikipedia.org/wiki/Neurodiversity</a:t>
            </a:r>
            <a:endParaRPr sz="6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</a:t>
            </a:r>
            <a:r>
              <a:rPr lang="en"/>
              <a:t>ommunication</a:t>
            </a:r>
            <a:endParaRPr/>
          </a:p>
        </p:txBody>
      </p:sp>
      <p:sp>
        <p:nvSpPr>
          <p:cNvPr id="176" name="Google Shape;176;p25"/>
          <p:cNvSpPr txBox="1"/>
          <p:nvPr>
            <p:ph idx="1" type="body"/>
          </p:nvPr>
        </p:nvSpPr>
        <p:spPr>
          <a:xfrm>
            <a:off x="729450" y="2078875"/>
            <a:ext cx="7688700" cy="234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Every day you have the opportunity to communicate with people who have unique backgrounds.</a:t>
            </a:r>
            <a:endParaRPr sz="1600"/>
          </a:p>
          <a:p>
            <a:pPr indent="0" lvl="0" marL="45720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600"/>
              <a:t>Things to keep in mind.</a:t>
            </a:r>
            <a:endParaRPr b="1" sz="1600"/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Consider the </a:t>
            </a:r>
            <a:r>
              <a:rPr lang="en" sz="1600"/>
              <a:t>sensitivity of words and phrases that relate to culture, race, gender, etc.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Recognize and respect that other people have unique points of view and experiences based on their background.</a:t>
            </a:r>
            <a:endParaRPr>
              <a:solidFill>
                <a:srgbClr val="FF0000"/>
              </a:solidFill>
            </a:endParaRPr>
          </a:p>
        </p:txBody>
      </p:sp>
      <p:pic>
        <p:nvPicPr>
          <p:cNvPr id="177" name="Google Shape;17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6176" y="3950208"/>
            <a:ext cx="667511" cy="996695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5"/>
          <p:cNvSpPr txBox="1"/>
          <p:nvPr/>
        </p:nvSpPr>
        <p:spPr>
          <a:xfrm>
            <a:off x="3153900" y="4577600"/>
            <a:ext cx="2836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Lato"/>
                <a:ea typeface="Lato"/>
                <a:cs typeface="Lato"/>
                <a:sym typeface="Lato"/>
              </a:rPr>
              <a:t>https://www.forbes.com/sites/forbescommunicationscouncil/2020/10/21/a-guide-to-diversity-equity-and-inclusion-in-communications/?sh=69a7b0a82b54</a:t>
            </a:r>
            <a:endParaRPr sz="6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6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Ideas to Think About</a:t>
            </a:r>
            <a:endParaRPr/>
          </a:p>
        </p:txBody>
      </p:sp>
      <p:pic>
        <p:nvPicPr>
          <p:cNvPr id="184" name="Google Shape;18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6176" y="3950208"/>
            <a:ext cx="667511" cy="9966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7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DEIB is Not a Destination</a:t>
            </a:r>
            <a:endParaRPr/>
          </a:p>
        </p:txBody>
      </p:sp>
      <p:sp>
        <p:nvSpPr>
          <p:cNvPr id="190" name="Google Shape;190;p27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We should all set a goal to be a </a:t>
            </a:r>
            <a:r>
              <a:rPr lang="en" sz="1600"/>
              <a:t>lifelong</a:t>
            </a:r>
            <a:r>
              <a:rPr lang="en" sz="1600"/>
              <a:t> learner for the betterment of society.  This also holds true for DEIB.  There is never a point when we are finished with DEIB.  It is not an item on a list that is checked off.  Rather, it is a lifelong goal to commit to every day that helps to create a positive and more inclusive society.</a:t>
            </a:r>
            <a:endParaRPr sz="1600"/>
          </a:p>
        </p:txBody>
      </p:sp>
      <p:pic>
        <p:nvPicPr>
          <p:cNvPr id="191" name="Google Shape;19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6176" y="3950208"/>
            <a:ext cx="667511" cy="996695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7"/>
          <p:cNvSpPr txBox="1"/>
          <p:nvPr/>
        </p:nvSpPr>
        <p:spPr>
          <a:xfrm>
            <a:off x="3008400" y="4670000"/>
            <a:ext cx="3127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Lato"/>
                <a:ea typeface="Lato"/>
                <a:cs typeface="Lato"/>
                <a:sym typeface="Lato"/>
              </a:rPr>
              <a:t>https://hiringsuccess.com/4-lenses-for-ta-leaders-that-will-change-how-you-view-deib/</a:t>
            </a:r>
            <a:endParaRPr sz="6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8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Apply DEIB in Your Chapter</a:t>
            </a:r>
            <a:endParaRPr/>
          </a:p>
        </p:txBody>
      </p:sp>
      <p:sp>
        <p:nvSpPr>
          <p:cNvPr id="198" name="Google Shape;198;p28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Actions speak louder than words.</a:t>
            </a:r>
            <a:endParaRPr b="1" sz="1600"/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Be sure to promote DEIB not only through your dialogue, but most importantly through your actions.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Celebrate important cultural days, months, and events.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Promote diversity within member </a:t>
            </a:r>
            <a:r>
              <a:rPr lang="en" sz="1600"/>
              <a:t>recruitment.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Commit to continuing education on DEIB for new and returning members.</a:t>
            </a:r>
            <a:endParaRPr sz="1600"/>
          </a:p>
        </p:txBody>
      </p:sp>
      <p:pic>
        <p:nvPicPr>
          <p:cNvPr id="199" name="Google Shape;19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6176" y="3950208"/>
            <a:ext cx="667511" cy="9966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9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Takeaway</a:t>
            </a:r>
            <a:endParaRPr/>
          </a:p>
        </p:txBody>
      </p:sp>
      <p:sp>
        <p:nvSpPr>
          <p:cNvPr id="205" name="Google Shape;205;p29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400"/>
              <a:t>“Life’s most persistent and urgent question is, 'What are you doing for others?'” - Martin Luther King Jr.</a:t>
            </a:r>
            <a:endParaRPr b="1" sz="24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600"/>
          </a:p>
        </p:txBody>
      </p:sp>
      <p:pic>
        <p:nvPicPr>
          <p:cNvPr id="206" name="Google Shape;20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6176" y="3950208"/>
            <a:ext cx="667511" cy="9966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0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Want More Information?</a:t>
            </a:r>
            <a:endParaRPr/>
          </a:p>
        </p:txBody>
      </p:sp>
      <p:sp>
        <p:nvSpPr>
          <p:cNvPr id="212" name="Google Shape;212;p30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ctr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Check out the Thursday’s Theme Posts along with other resources on the Alpha Lambda Delta national website and </a:t>
            </a:r>
            <a:r>
              <a:rPr lang="en" sz="1600"/>
              <a:t>instagram page.</a:t>
            </a:r>
            <a:endParaRPr sz="1600"/>
          </a:p>
        </p:txBody>
      </p:sp>
      <p:sp>
        <p:nvSpPr>
          <p:cNvPr id="213" name="Google Shape;213;p30"/>
          <p:cNvSpPr txBox="1"/>
          <p:nvPr/>
        </p:nvSpPr>
        <p:spPr>
          <a:xfrm>
            <a:off x="3498000" y="3611500"/>
            <a:ext cx="2148000" cy="3387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latin typeface="Lato"/>
                <a:ea typeface="Lato"/>
                <a:cs typeface="Lato"/>
                <a:sym typeface="Lato"/>
                <a:hlinkClick r:id="rId3"/>
              </a:rPr>
              <a:t>https://www.nationalald.org/deib</a:t>
            </a:r>
            <a:endParaRPr sz="8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14" name="Google Shape;214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66176" y="3950208"/>
            <a:ext cx="667511" cy="9966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DEIB?</a:t>
            </a:r>
            <a:endParaRPr/>
          </a:p>
        </p:txBody>
      </p:sp>
      <p:sp>
        <p:nvSpPr>
          <p:cNvPr id="93" name="Google Shape;93;p14"/>
          <p:cNvSpPr txBox="1"/>
          <p:nvPr>
            <p:ph idx="1" type="body"/>
          </p:nvPr>
        </p:nvSpPr>
        <p:spPr>
          <a:xfrm>
            <a:off x="729450" y="2078875"/>
            <a:ext cx="7688700" cy="252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DEIB stands for diversity, equity, inclusion and belonging.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 u="sng"/>
              <a:t>Diversity </a:t>
            </a:r>
            <a:r>
              <a:rPr lang="en" sz="1600"/>
              <a:t>is the practice of including or involving people from a range of different social and ethnic backgrounds and of different genders. 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 u="sng"/>
              <a:t>Equity</a:t>
            </a:r>
            <a:r>
              <a:rPr lang="en" sz="1600"/>
              <a:t> is the quality of being fair and impartial. 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 u="sng"/>
              <a:t>Inclusion</a:t>
            </a:r>
            <a:r>
              <a:rPr lang="en" sz="1600"/>
              <a:t> is the practice or policy of providing equal access to opportunities and resources for people who might otherwise be excluded or marginalized. 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 u="sng"/>
              <a:t>Belonging</a:t>
            </a:r>
            <a:r>
              <a:rPr lang="en" sz="1600"/>
              <a:t> is the need for a close relationship within a group and a desire to be a part of something greater than oneself.</a:t>
            </a:r>
            <a:endParaRPr sz="1600"/>
          </a:p>
        </p:txBody>
      </p:sp>
      <p:pic>
        <p:nvPicPr>
          <p:cNvPr id="94" name="Google Shape;9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2050" y="3946000"/>
            <a:ext cx="670824" cy="10006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is DEIB Important?</a:t>
            </a:r>
            <a:endParaRPr/>
          </a:p>
        </p:txBody>
      </p:sp>
      <p:sp>
        <p:nvSpPr>
          <p:cNvPr id="100" name="Google Shape;100;p15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DEIB plays an important role in all aspects of a person’s life. 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DEIB is a lifelong commitment of educating oneself and others. 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DEIB helps to foster well-rounded individuals who can achieve more through working together because everyone brings a unique perspective and skill set to the table.</a:t>
            </a:r>
            <a:endParaRPr sz="1600"/>
          </a:p>
        </p:txBody>
      </p:sp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6176" y="3950208"/>
            <a:ext cx="667511" cy="9966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 One: Diversity</a:t>
            </a:r>
            <a:endParaRPr/>
          </a:p>
        </p:txBody>
      </p:sp>
      <p:sp>
        <p:nvSpPr>
          <p:cNvPr id="107" name="Google Shape;107;p16"/>
          <p:cNvSpPr txBox="1"/>
          <p:nvPr>
            <p:ph idx="1" type="body"/>
          </p:nvPr>
        </p:nvSpPr>
        <p:spPr>
          <a:xfrm>
            <a:off x="729450" y="2078875"/>
            <a:ext cx="7688700" cy="254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Split into 3 </a:t>
            </a:r>
            <a:r>
              <a:rPr lang="en" sz="1600"/>
              <a:t>different</a:t>
            </a:r>
            <a:r>
              <a:rPr lang="en" sz="1600"/>
              <a:t> groups based on what you would identify as the best </a:t>
            </a:r>
            <a:r>
              <a:rPr lang="en" sz="1600"/>
              <a:t>description</a:t>
            </a:r>
            <a:r>
              <a:rPr lang="en" sz="1600"/>
              <a:t> of the place you grew up in.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 u="sng"/>
              <a:t>Group 1: The City</a:t>
            </a:r>
            <a:endParaRPr sz="1600" u="sng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 u="sng"/>
              <a:t>Group 2: The Country</a:t>
            </a:r>
            <a:endParaRPr sz="1600" u="sng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 u="sng"/>
              <a:t>Group 3: The Suburbs</a:t>
            </a:r>
            <a:endParaRPr sz="1600" u="sng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Discuss within your group how your </a:t>
            </a:r>
            <a:r>
              <a:rPr lang="en" sz="1600"/>
              <a:t>experience</a:t>
            </a:r>
            <a:r>
              <a:rPr lang="en" sz="1600"/>
              <a:t> was unique to your location: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What differences did you notice within your group?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What similarities did you notice within your group?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You will have a spokesperson from each group share with all of those in attendance.</a:t>
            </a:r>
            <a:endParaRPr sz="1600"/>
          </a:p>
        </p:txBody>
      </p:sp>
      <p:pic>
        <p:nvPicPr>
          <p:cNvPr id="108" name="Google Shape;10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6176" y="3950208"/>
            <a:ext cx="667786" cy="9966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Share What You Noticed</a:t>
            </a:r>
            <a:endParaRPr/>
          </a:p>
        </p:txBody>
      </p:sp>
      <p:sp>
        <p:nvSpPr>
          <p:cNvPr id="114" name="Google Shape;114;p17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What differences did you notice between all three groups?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What similarities did you notice between all three groups?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600"/>
              <a:t>Many times, no matter how </a:t>
            </a:r>
            <a:r>
              <a:rPr b="1" lang="en" sz="1600"/>
              <a:t>different we might think we are,</a:t>
            </a:r>
            <a:endParaRPr b="1" sz="1600"/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1600"/>
              <a:t>we have a lot more in common than we realize.</a:t>
            </a:r>
            <a:endParaRPr b="1" sz="1600"/>
          </a:p>
        </p:txBody>
      </p:sp>
      <p:pic>
        <p:nvPicPr>
          <p:cNvPr id="115" name="Google Shape;11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6176" y="3950208"/>
            <a:ext cx="667511" cy="1001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</a:t>
            </a:r>
            <a:r>
              <a:rPr lang="en"/>
              <a:t> Two: Equity</a:t>
            </a:r>
            <a:endParaRPr/>
          </a:p>
        </p:txBody>
      </p:sp>
      <p:sp>
        <p:nvSpPr>
          <p:cNvPr id="121" name="Google Shape;121;p18"/>
          <p:cNvSpPr txBox="1"/>
          <p:nvPr>
            <p:ph idx="1" type="body"/>
          </p:nvPr>
        </p:nvSpPr>
        <p:spPr>
          <a:xfrm>
            <a:off x="729450" y="2078875"/>
            <a:ext cx="2593200" cy="267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Observe the graphic to the right. 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Why do you think the first set of images </a:t>
            </a:r>
            <a:r>
              <a:rPr lang="en" sz="1600"/>
              <a:t>represents</a:t>
            </a:r>
            <a:r>
              <a:rPr lang="en" sz="1600"/>
              <a:t> equality?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Why do you think the second set of images represents equity?</a:t>
            </a:r>
            <a:endParaRPr sz="1600"/>
          </a:p>
        </p:txBody>
      </p:sp>
      <p:pic>
        <p:nvPicPr>
          <p:cNvPr id="122" name="Google Shape;12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6176" y="3950208"/>
            <a:ext cx="667511" cy="996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8"/>
          <p:cNvPicPr preferRelativeResize="0"/>
          <p:nvPr/>
        </p:nvPicPr>
        <p:blipFill rotWithShape="1">
          <a:blip r:embed="rId4">
            <a:alphaModFix/>
          </a:blip>
          <a:srcRect b="0" l="0" r="0" t="19607"/>
          <a:stretch/>
        </p:blipFill>
        <p:spPr>
          <a:xfrm>
            <a:off x="3322650" y="1966373"/>
            <a:ext cx="4816524" cy="2903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Equality</a:t>
            </a:r>
            <a:r>
              <a:rPr lang="en"/>
              <a:t> Vs. Equity</a:t>
            </a:r>
            <a:endParaRPr/>
          </a:p>
        </p:txBody>
      </p:sp>
      <p:sp>
        <p:nvSpPr>
          <p:cNvPr id="129" name="Google Shape;129;p19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u="sng"/>
              <a:t>Equality</a:t>
            </a:r>
            <a:r>
              <a:rPr lang="en" sz="1600"/>
              <a:t> is giving everyone the exact same resources.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u="sng"/>
              <a:t>Equity</a:t>
            </a:r>
            <a:r>
              <a:rPr lang="en" sz="1600"/>
              <a:t> </a:t>
            </a:r>
            <a:r>
              <a:rPr lang="en" sz="1600"/>
              <a:t>involves distributing resources based on the needs of the recipients.</a:t>
            </a:r>
            <a:endParaRPr sz="16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1600"/>
              <a:t>We all come from </a:t>
            </a:r>
            <a:r>
              <a:rPr b="1" lang="en" sz="1600"/>
              <a:t>different</a:t>
            </a:r>
            <a:r>
              <a:rPr b="1" lang="en" sz="1600"/>
              <a:t> backgrounds and therefore we might not always need the exact same resources to be successful. Some people might need more, less, or different resources than others to </a:t>
            </a:r>
            <a:r>
              <a:rPr b="1" lang="en" sz="1600"/>
              <a:t>achieve</a:t>
            </a:r>
            <a:r>
              <a:rPr b="1" lang="en" sz="1600"/>
              <a:t> their goals.</a:t>
            </a:r>
            <a:endParaRPr b="1" sz="1600"/>
          </a:p>
        </p:txBody>
      </p:sp>
      <p:pic>
        <p:nvPicPr>
          <p:cNvPr id="130" name="Google Shape;13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6176" y="3950208"/>
            <a:ext cx="667511" cy="1001267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9"/>
          <p:cNvSpPr txBox="1"/>
          <p:nvPr/>
        </p:nvSpPr>
        <p:spPr>
          <a:xfrm>
            <a:off x="2990700" y="4565000"/>
            <a:ext cx="3162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Lato"/>
                <a:ea typeface="Lato"/>
                <a:cs typeface="Lato"/>
                <a:sym typeface="Lato"/>
              </a:rPr>
              <a:t>https://www.mentalfloss.com/article/625404/equity-vs-equality-what-is-the-difference</a:t>
            </a:r>
            <a:endParaRPr sz="3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 Two</a:t>
            </a:r>
            <a:endParaRPr/>
          </a:p>
        </p:txBody>
      </p:sp>
      <p:sp>
        <p:nvSpPr>
          <p:cNvPr id="137" name="Google Shape;137;p20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Discuss what you think the difference is between </a:t>
            </a:r>
            <a:r>
              <a:rPr lang="en" sz="2000"/>
              <a:t>equality</a:t>
            </a:r>
            <a:r>
              <a:rPr lang="en" sz="2000"/>
              <a:t> vs. equity?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Can you think of examples of equality and equity in your life?</a:t>
            </a:r>
            <a:endParaRPr sz="2000"/>
          </a:p>
        </p:txBody>
      </p:sp>
      <p:pic>
        <p:nvPicPr>
          <p:cNvPr id="138" name="Google Shape;13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6176" y="3950208"/>
            <a:ext cx="667511" cy="1001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1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 Three: Inclusion</a:t>
            </a:r>
            <a:endParaRPr/>
          </a:p>
        </p:txBody>
      </p:sp>
      <p:sp>
        <p:nvSpPr>
          <p:cNvPr id="144" name="Google Shape;144;p21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Have you ever felt like you don’t belong or you’re not good enough despite all evidence to the contrary?</a:t>
            </a:r>
            <a:endParaRPr sz="2000"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000"/>
              <a:t>(Think about this </a:t>
            </a:r>
            <a:r>
              <a:rPr lang="en" sz="2000"/>
              <a:t>personally and share only if you are comfortable with sharing.)</a:t>
            </a:r>
            <a:endParaRPr sz="2000"/>
          </a:p>
        </p:txBody>
      </p:sp>
      <p:pic>
        <p:nvPicPr>
          <p:cNvPr id="145" name="Google Shape;14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6176" y="3950208"/>
            <a:ext cx="667511" cy="9966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