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3"/>
  </p:notesMasterIdLst>
  <p:sldIdLst>
    <p:sldId id="529" r:id="rId2"/>
    <p:sldId id="402" r:id="rId3"/>
    <p:sldId id="400" r:id="rId4"/>
    <p:sldId id="414" r:id="rId5"/>
    <p:sldId id="406" r:id="rId6"/>
    <p:sldId id="415" r:id="rId7"/>
    <p:sldId id="418" r:id="rId8"/>
    <p:sldId id="407" r:id="rId9"/>
    <p:sldId id="408" r:id="rId10"/>
    <p:sldId id="530" r:id="rId11"/>
    <p:sldId id="409" r:id="rId12"/>
    <p:sldId id="410" r:id="rId13"/>
    <p:sldId id="531" r:id="rId14"/>
    <p:sldId id="411" r:id="rId15"/>
    <p:sldId id="425" r:id="rId16"/>
    <p:sldId id="388" r:id="rId17"/>
    <p:sldId id="412" r:id="rId18"/>
    <p:sldId id="417" r:id="rId19"/>
    <p:sldId id="450" r:id="rId20"/>
    <p:sldId id="528" r:id="rId21"/>
    <p:sldId id="4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70407EB-0AC5-4F5F-AB5E-91938416866B}">
          <p14:sldIdLst>
            <p14:sldId id="529"/>
            <p14:sldId id="402"/>
            <p14:sldId id="400"/>
            <p14:sldId id="414"/>
            <p14:sldId id="406"/>
            <p14:sldId id="415"/>
            <p14:sldId id="418"/>
            <p14:sldId id="407"/>
            <p14:sldId id="408"/>
            <p14:sldId id="530"/>
            <p14:sldId id="409"/>
            <p14:sldId id="410"/>
            <p14:sldId id="531"/>
            <p14:sldId id="411"/>
            <p14:sldId id="425"/>
            <p14:sldId id="388"/>
            <p14:sldId id="412"/>
            <p14:sldId id="417"/>
            <p14:sldId id="450"/>
            <p14:sldId id="528"/>
            <p14:sldId id="4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42" autoAdjust="0"/>
    <p:restoredTop sz="82726" autoAdjust="0"/>
  </p:normalViewPr>
  <p:slideViewPr>
    <p:cSldViewPr snapToGrid="0">
      <p:cViewPr varScale="1">
        <p:scale>
          <a:sx n="76" d="100"/>
          <a:sy n="76" d="100"/>
        </p:scale>
        <p:origin x="2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C8232-C9BE-45DD-A8A4-FB629F58F14D}" type="datetimeFigureOut">
              <a:rPr lang="en-US" smtClean="0"/>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64A52-9CAD-4FFE-80A5-64045ACA7DB9}" type="slidenum">
              <a:rPr lang="en-US" smtClean="0"/>
              <a:t>‹#›</a:t>
            </a:fld>
            <a:endParaRPr lang="en-US"/>
          </a:p>
        </p:txBody>
      </p:sp>
    </p:spTree>
    <p:extLst>
      <p:ext uri="{BB962C8B-B14F-4D97-AF65-F5344CB8AC3E}">
        <p14:creationId xmlns:p14="http://schemas.microsoft.com/office/powerpoint/2010/main" val="288616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64A52-9CAD-4FFE-80A5-64045ACA7D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35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64A52-9CAD-4FFE-80A5-64045ACA7D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737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64A52-9CAD-4FFE-80A5-64045ACA7DB9}" type="slidenum">
              <a:rPr lang="en-US" smtClean="0"/>
              <a:t>11</a:t>
            </a:fld>
            <a:endParaRPr lang="en-US"/>
          </a:p>
        </p:txBody>
      </p:sp>
    </p:spTree>
    <p:extLst>
      <p:ext uri="{BB962C8B-B14F-4D97-AF65-F5344CB8AC3E}">
        <p14:creationId xmlns:p14="http://schemas.microsoft.com/office/powerpoint/2010/main" val="934766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64A52-9CAD-4FFE-80A5-64045ACA7DB9}" type="slidenum">
              <a:rPr lang="en-US" smtClean="0"/>
              <a:t>12</a:t>
            </a:fld>
            <a:endParaRPr lang="en-US"/>
          </a:p>
        </p:txBody>
      </p:sp>
    </p:spTree>
    <p:extLst>
      <p:ext uri="{BB962C8B-B14F-4D97-AF65-F5344CB8AC3E}">
        <p14:creationId xmlns:p14="http://schemas.microsoft.com/office/powerpoint/2010/main" val="1195671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64A52-9CAD-4FFE-80A5-64045ACA7D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11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May you find in the years ahead the rewards of the educated person - imagination, adventure, humor, compassion and understanding. May you have tolerance in your dealings with all persons, generosity in giving to those in need, and insight into the feelings of others. In relating your education to the world in which you live, you can make a meaningful contribution to society.</a:t>
            </a:r>
            <a:endParaRPr lang="en-US" sz="1100" b="0" dirty="0">
              <a:solidFill>
                <a:srgbClr val="000000"/>
              </a:solidFill>
              <a:effectLst/>
              <a:latin typeface="MinionPro-Regular"/>
              <a:ea typeface="Calibri" panose="020F0502020204030204" pitchFamily="34" charset="0"/>
              <a:cs typeface="MinionPro-Regular"/>
            </a:endParaRPr>
          </a:p>
          <a:p>
            <a:endParaRPr lang="en-US" b="0" dirty="0"/>
          </a:p>
        </p:txBody>
      </p:sp>
      <p:sp>
        <p:nvSpPr>
          <p:cNvPr id="4" name="Slide Number Placeholder 3"/>
          <p:cNvSpPr>
            <a:spLocks noGrp="1"/>
          </p:cNvSpPr>
          <p:nvPr>
            <p:ph type="sldNum" sz="quarter" idx="10"/>
          </p:nvPr>
        </p:nvSpPr>
        <p:spPr/>
        <p:txBody>
          <a:bodyPr/>
          <a:lstStyle/>
          <a:p>
            <a:fld id="{10264A52-9CAD-4FFE-80A5-64045ACA7DB9}" type="slidenum">
              <a:rPr lang="en-US" smtClean="0"/>
              <a:t>14</a:t>
            </a:fld>
            <a:endParaRPr lang="en-US"/>
          </a:p>
        </p:txBody>
      </p:sp>
    </p:spTree>
    <p:extLst>
      <p:ext uri="{BB962C8B-B14F-4D97-AF65-F5344CB8AC3E}">
        <p14:creationId xmlns:p14="http://schemas.microsoft.com/office/powerpoint/2010/main" val="32499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4-minute video:</a:t>
            </a:r>
          </a:p>
          <a:p>
            <a:r>
              <a:rPr lang="en-US"/>
              <a:t>https://youtu.be/R2_2Hc-jY-M </a:t>
            </a:r>
          </a:p>
          <a:p>
            <a:endParaRPr lang="en-US" dirty="0"/>
          </a:p>
        </p:txBody>
      </p:sp>
      <p:sp>
        <p:nvSpPr>
          <p:cNvPr id="4" name="Slide Number Placeholder 3"/>
          <p:cNvSpPr>
            <a:spLocks noGrp="1"/>
          </p:cNvSpPr>
          <p:nvPr>
            <p:ph type="sldNum" sz="quarter" idx="10"/>
          </p:nvPr>
        </p:nvSpPr>
        <p:spPr/>
        <p:txBody>
          <a:bodyPr/>
          <a:lstStyle/>
          <a:p>
            <a:fld id="{10264A52-9CAD-4FFE-80A5-64045ACA7DB9}" type="slidenum">
              <a:rPr lang="en-US" smtClean="0"/>
              <a:t>15</a:t>
            </a:fld>
            <a:endParaRPr lang="en-US"/>
          </a:p>
        </p:txBody>
      </p:sp>
    </p:spTree>
    <p:extLst>
      <p:ext uri="{BB962C8B-B14F-4D97-AF65-F5344CB8AC3E}">
        <p14:creationId xmlns:p14="http://schemas.microsoft.com/office/powerpoint/2010/main" val="319978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students will receive their membership certificate and pin</a:t>
            </a:r>
          </a:p>
        </p:txBody>
      </p:sp>
      <p:sp>
        <p:nvSpPr>
          <p:cNvPr id="4" name="Slide Number Placeholder 3"/>
          <p:cNvSpPr>
            <a:spLocks noGrp="1"/>
          </p:cNvSpPr>
          <p:nvPr>
            <p:ph type="sldNum" sz="quarter" idx="10"/>
          </p:nvPr>
        </p:nvSpPr>
        <p:spPr/>
        <p:txBody>
          <a:bodyPr/>
          <a:lstStyle/>
          <a:p>
            <a:fld id="{10264A52-9CAD-4FFE-80A5-64045ACA7DB9}" type="slidenum">
              <a:rPr lang="en-US" smtClean="0"/>
              <a:t>16</a:t>
            </a:fld>
            <a:endParaRPr lang="en-US"/>
          </a:p>
        </p:txBody>
      </p:sp>
    </p:spTree>
    <p:extLst>
      <p:ext uri="{BB962C8B-B14F-4D97-AF65-F5344CB8AC3E}">
        <p14:creationId xmlns:p14="http://schemas.microsoft.com/office/powerpoint/2010/main" val="3696416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Times New Roman" panose="02020603050405020304" pitchFamily="18" charset="0"/>
                <a:cs typeface="Times New Roman" panose="02020603050405020304" pitchFamily="18" charset="0"/>
              </a:rPr>
              <a:t>Pull up a few ALD web pages and briefly 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Times New Roman" panose="02020603050405020304" pitchFamily="18" charset="0"/>
                <a:cs typeface="Times New Roman" panose="02020603050405020304" pitchFamily="18" charset="0"/>
              </a:rPr>
              <a:t>Scholarships</a:t>
            </a:r>
            <a:r>
              <a:rPr lang="en-US" sz="1200" dirty="0">
                <a:latin typeface="Calibri" panose="020F0502020204030204" pitchFamily="34" charset="0"/>
                <a:ea typeface="Times New Roman" panose="02020603050405020304" pitchFamily="18" charset="0"/>
                <a:cs typeface="Times New Roman" panose="02020603050405020304" pitchFamily="18" charset="0"/>
              </a:rPr>
              <a:t>: 96 scholarships offered annually, ranging from $1000 to $6500, for undergraduate, graduate, and study abroad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Perks: </a:t>
            </a:r>
            <a:r>
              <a:rPr lang="en-US" dirty="0"/>
              <a:t>Discounts and perks from over 300,000 companies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ALD Leads Certified</a:t>
            </a:r>
            <a:r>
              <a:rPr lang="en-US" dirty="0"/>
              <a:t>: </a:t>
            </a:r>
            <a:r>
              <a:rPr lang="en-US" b="0" i="0" dirty="0">
                <a:solidFill>
                  <a:srgbClr val="100A0A"/>
                </a:solidFill>
                <a:effectLst/>
                <a:latin typeface="proxima-nova"/>
              </a:rPr>
              <a:t>Leadership certificate </a:t>
            </a:r>
            <a:r>
              <a:rPr lang="en-US" b="0" i="0" dirty="0" err="1">
                <a:solidFill>
                  <a:srgbClr val="100A0A"/>
                </a:solidFill>
                <a:effectLst/>
                <a:latin typeface="proxima-nova"/>
              </a:rPr>
              <a:t>sereis</a:t>
            </a:r>
            <a:endParaRPr lang="en-US" dirty="0"/>
          </a:p>
        </p:txBody>
      </p:sp>
      <p:sp>
        <p:nvSpPr>
          <p:cNvPr id="4" name="Slide Number Placeholder 3"/>
          <p:cNvSpPr>
            <a:spLocks noGrp="1"/>
          </p:cNvSpPr>
          <p:nvPr>
            <p:ph type="sldNum" sz="quarter" idx="10"/>
          </p:nvPr>
        </p:nvSpPr>
        <p:spPr/>
        <p:txBody>
          <a:bodyPr/>
          <a:lstStyle/>
          <a:p>
            <a:fld id="{10264A52-9CAD-4FFE-80A5-64045ACA7DB9}" type="slidenum">
              <a:rPr lang="en-US" smtClean="0"/>
              <a:t>17</a:t>
            </a:fld>
            <a:endParaRPr lang="en-US"/>
          </a:p>
        </p:txBody>
      </p:sp>
    </p:spTree>
    <p:extLst>
      <p:ext uri="{BB962C8B-B14F-4D97-AF65-F5344CB8AC3E}">
        <p14:creationId xmlns:p14="http://schemas.microsoft.com/office/powerpoint/2010/main" val="3734417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Career Conversations:</a:t>
            </a:r>
            <a:r>
              <a:rPr lang="en-US" b="0" dirty="0"/>
              <a:t> online chats with alumni successful in their field</a:t>
            </a:r>
          </a:p>
          <a:p>
            <a:r>
              <a:rPr lang="en-US" b="1" dirty="0"/>
              <a:t>Ed Partners: </a:t>
            </a:r>
            <a:r>
              <a:rPr lang="en-US" dirty="0"/>
              <a:t>test prep discounts, internship scholarships, job matching, and more</a:t>
            </a:r>
          </a:p>
          <a:p>
            <a:r>
              <a:rPr lang="en-US" b="1" dirty="0"/>
              <a:t>Cords: </a:t>
            </a:r>
            <a:r>
              <a:rPr lang="en-US" b="0" dirty="0"/>
              <a:t>get ALD swag; </a:t>
            </a:r>
            <a:r>
              <a:rPr lang="en-US" dirty="0"/>
              <a:t>wear honor cords and other regalia at your commencement ceremony</a:t>
            </a:r>
          </a:p>
        </p:txBody>
      </p:sp>
      <p:sp>
        <p:nvSpPr>
          <p:cNvPr id="4" name="Slide Number Placeholder 3"/>
          <p:cNvSpPr>
            <a:spLocks noGrp="1"/>
          </p:cNvSpPr>
          <p:nvPr>
            <p:ph type="sldNum" sz="quarter" idx="10"/>
          </p:nvPr>
        </p:nvSpPr>
        <p:spPr/>
        <p:txBody>
          <a:bodyPr/>
          <a:lstStyle/>
          <a:p>
            <a:fld id="{10264A52-9CAD-4FFE-80A5-64045ACA7DB9}" type="slidenum">
              <a:rPr lang="en-US" smtClean="0"/>
              <a:t>18</a:t>
            </a:fld>
            <a:endParaRPr lang="en-US"/>
          </a:p>
        </p:txBody>
      </p:sp>
    </p:spTree>
    <p:extLst>
      <p:ext uri="{BB962C8B-B14F-4D97-AF65-F5344CB8AC3E}">
        <p14:creationId xmlns:p14="http://schemas.microsoft.com/office/powerpoint/2010/main" val="2575554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Eileen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64A52-9CAD-4FFE-80A5-64045ACA7D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73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should be read in full. Start with reading content of slide, then content of Notes section. </a:t>
            </a:r>
          </a:p>
        </p:txBody>
      </p:sp>
      <p:sp>
        <p:nvSpPr>
          <p:cNvPr id="4" name="Slide Number Placeholder 3"/>
          <p:cNvSpPr>
            <a:spLocks noGrp="1"/>
          </p:cNvSpPr>
          <p:nvPr>
            <p:ph type="sldNum" sz="quarter" idx="10"/>
          </p:nvPr>
        </p:nvSpPr>
        <p:spPr/>
        <p:txBody>
          <a:bodyPr/>
          <a:lstStyle/>
          <a:p>
            <a:fld id="{10264A52-9CAD-4FFE-80A5-64045ACA7DB9}" type="slidenum">
              <a:rPr lang="en-US" smtClean="0"/>
              <a:t>2</a:t>
            </a:fld>
            <a:endParaRPr lang="en-US"/>
          </a:p>
        </p:txBody>
      </p:sp>
    </p:spTree>
    <p:extLst>
      <p:ext uri="{BB962C8B-B14F-4D97-AF65-F5344CB8AC3E}">
        <p14:creationId xmlns:p14="http://schemas.microsoft.com/office/powerpoint/2010/main" val="2848758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64A52-9CAD-4FFE-80A5-64045ACA7D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804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64A52-9CAD-4FFE-80A5-64045ACA7DB9}" type="slidenum">
              <a:rPr lang="en-US" smtClean="0"/>
              <a:t>21</a:t>
            </a:fld>
            <a:endParaRPr lang="en-US"/>
          </a:p>
        </p:txBody>
      </p:sp>
    </p:spTree>
    <p:extLst>
      <p:ext uri="{BB962C8B-B14F-4D97-AF65-F5344CB8AC3E}">
        <p14:creationId xmlns:p14="http://schemas.microsoft.com/office/powerpoint/2010/main" val="410832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The purpose of the organization is to encourage superior academic achievement among students in their first year in institutions of higher education, to promote intelligent living and a continued high standard of learning, and to assist students in recognizing and developing meaningful goals for their roles in society.</a:t>
            </a:r>
            <a:endParaRPr lang="en-US" sz="1400" b="0" dirty="0"/>
          </a:p>
        </p:txBody>
      </p:sp>
      <p:sp>
        <p:nvSpPr>
          <p:cNvPr id="4" name="Slide Number Placeholder 3"/>
          <p:cNvSpPr>
            <a:spLocks noGrp="1"/>
          </p:cNvSpPr>
          <p:nvPr>
            <p:ph type="sldNum" sz="quarter" idx="10"/>
          </p:nvPr>
        </p:nvSpPr>
        <p:spPr/>
        <p:txBody>
          <a:bodyPr/>
          <a:lstStyle/>
          <a:p>
            <a:fld id="{10264A52-9CAD-4FFE-80A5-64045ACA7DB9}" type="slidenum">
              <a:rPr lang="en-US" smtClean="0"/>
              <a:t>3</a:t>
            </a:fld>
            <a:endParaRPr lang="en-US"/>
          </a:p>
        </p:txBody>
      </p:sp>
    </p:spTree>
    <p:extLst>
      <p:ext uri="{BB962C8B-B14F-4D97-AF65-F5344CB8AC3E}">
        <p14:creationId xmlns:p14="http://schemas.microsoft.com/office/powerpoint/2010/main" val="111538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It soon became a national organization as chapters were established at Purdue University in 1926 and at DePauw University in 1927. Growth of the society has continued with almost 400 chapters recognized.</a:t>
            </a:r>
          </a:p>
          <a:p>
            <a:endParaRPr lang="en-US" sz="1200" b="0" dirty="0">
              <a:solidFill>
                <a:srgbClr val="000000"/>
              </a:solidFill>
              <a:effectLst/>
              <a:latin typeface="Proxima Nova Rg" panose="02000506030000020004" pitchFamily="50" charset="0"/>
            </a:endParaRPr>
          </a:p>
          <a:p>
            <a:r>
              <a:rPr lang="en-US" sz="1200" b="0" dirty="0">
                <a:solidFill>
                  <a:srgbClr val="000000"/>
                </a:solidFill>
                <a:effectLst/>
                <a:latin typeface="Proxima Nova Rg" panose="02000506030000020004" pitchFamily="50" charset="0"/>
              </a:rPr>
              <a:t>(Maria is pronounced Mar EYE ah)</a:t>
            </a:r>
            <a:endParaRPr lang="en-US" b="0" dirty="0"/>
          </a:p>
        </p:txBody>
      </p:sp>
      <p:sp>
        <p:nvSpPr>
          <p:cNvPr id="4" name="Slide Number Placeholder 3"/>
          <p:cNvSpPr>
            <a:spLocks noGrp="1"/>
          </p:cNvSpPr>
          <p:nvPr>
            <p:ph type="sldNum" sz="quarter" idx="10"/>
          </p:nvPr>
        </p:nvSpPr>
        <p:spPr/>
        <p:txBody>
          <a:bodyPr/>
          <a:lstStyle/>
          <a:p>
            <a:fld id="{10264A52-9CAD-4FFE-80A5-64045ACA7DB9}" type="slidenum">
              <a:rPr lang="en-US" smtClean="0"/>
              <a:t>4</a:t>
            </a:fld>
            <a:endParaRPr lang="en-US"/>
          </a:p>
        </p:txBody>
      </p:sp>
    </p:spTree>
    <p:extLst>
      <p:ext uri="{BB962C8B-B14F-4D97-AF65-F5344CB8AC3E}">
        <p14:creationId xmlns:p14="http://schemas.microsoft.com/office/powerpoint/2010/main" val="299573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64A52-9CAD-4FFE-80A5-64045ACA7DB9}" type="slidenum">
              <a:rPr lang="en-US" smtClean="0"/>
              <a:t>5</a:t>
            </a:fld>
            <a:endParaRPr lang="en-US"/>
          </a:p>
        </p:txBody>
      </p:sp>
    </p:spTree>
    <p:extLst>
      <p:ext uri="{BB962C8B-B14F-4D97-AF65-F5344CB8AC3E}">
        <p14:creationId xmlns:p14="http://schemas.microsoft.com/office/powerpoint/2010/main" val="2107588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err="1">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Allelois</a:t>
            </a:r>
            <a:r>
              <a:rPr lang="en-US" sz="1200" b="0"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 </a:t>
            </a:r>
            <a:r>
              <a:rPr lang="en-US" sz="1200" b="0" dirty="0" err="1">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Lampadia</a:t>
            </a:r>
            <a:r>
              <a:rPr lang="en-US" sz="1200" b="0"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 </a:t>
            </a:r>
            <a:r>
              <a:rPr lang="en-US" sz="1200" b="0" dirty="0" err="1">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Diadusousin</a:t>
            </a:r>
            <a:r>
              <a:rPr lang="en-US" sz="1200" b="0"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 is pronounced: al-LAY-</a:t>
            </a:r>
            <a:r>
              <a:rPr lang="en-US" sz="1200" b="0" dirty="0" err="1">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loy</a:t>
            </a:r>
            <a:r>
              <a:rPr lang="en-US" sz="1200" b="0"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   Lam-PAH-dee-uh   dee-uh-DOH-</a:t>
            </a:r>
            <a:r>
              <a:rPr lang="en-US" sz="1200" b="0" dirty="0" err="1">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suh</a:t>
            </a:r>
            <a:r>
              <a:rPr lang="en-US" sz="1200" b="0"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-sin</a:t>
            </a:r>
            <a:endParaRPr lang="en-US" b="0" dirty="0"/>
          </a:p>
        </p:txBody>
      </p:sp>
      <p:sp>
        <p:nvSpPr>
          <p:cNvPr id="4" name="Slide Number Placeholder 3"/>
          <p:cNvSpPr>
            <a:spLocks noGrp="1"/>
          </p:cNvSpPr>
          <p:nvPr>
            <p:ph type="sldNum" sz="quarter" idx="10"/>
          </p:nvPr>
        </p:nvSpPr>
        <p:spPr/>
        <p:txBody>
          <a:bodyPr/>
          <a:lstStyle/>
          <a:p>
            <a:fld id="{10264A52-9CAD-4FFE-80A5-64045ACA7DB9}" type="slidenum">
              <a:rPr lang="en-US" smtClean="0"/>
              <a:t>6</a:t>
            </a:fld>
            <a:endParaRPr lang="en-US"/>
          </a:p>
        </p:txBody>
      </p:sp>
    </p:spTree>
    <p:extLst>
      <p:ext uri="{BB962C8B-B14F-4D97-AF65-F5344CB8AC3E}">
        <p14:creationId xmlns:p14="http://schemas.microsoft.com/office/powerpoint/2010/main" val="192544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The insignia of Alpha Lambda Delta represents a lighted candle. The golden base of our candle signifies honesty and integrity, which are the foundation on which we build; the shaft of our candle signifies strength and courage; and the light of our candle signifies truth and wisdom -- which can dispel ignorance and superstition, and give us the insight to live well in our time.</a:t>
            </a:r>
            <a:endParaRPr lang="en-US" sz="1200" b="0" dirty="0">
              <a:solidFill>
                <a:srgbClr val="000000"/>
              </a:solidFill>
              <a:effectLst/>
              <a:latin typeface="MinionPro-Regular"/>
              <a:ea typeface="Calibri" panose="020F0502020204030204" pitchFamily="34" charset="0"/>
              <a:cs typeface="MinionPro-Regular"/>
            </a:endParaRPr>
          </a:p>
          <a:p>
            <a:endParaRPr lang="en-US" b="0" dirty="0"/>
          </a:p>
        </p:txBody>
      </p:sp>
      <p:sp>
        <p:nvSpPr>
          <p:cNvPr id="4" name="Slide Number Placeholder 3"/>
          <p:cNvSpPr>
            <a:spLocks noGrp="1"/>
          </p:cNvSpPr>
          <p:nvPr>
            <p:ph type="sldNum" sz="quarter" idx="10"/>
          </p:nvPr>
        </p:nvSpPr>
        <p:spPr/>
        <p:txBody>
          <a:bodyPr/>
          <a:lstStyle/>
          <a:p>
            <a:fld id="{10264A52-9CAD-4FFE-80A5-64045ACA7DB9}" type="slidenum">
              <a:rPr lang="en-US" smtClean="0"/>
              <a:t>7</a:t>
            </a:fld>
            <a:endParaRPr lang="en-US"/>
          </a:p>
        </p:txBody>
      </p:sp>
    </p:spTree>
    <p:extLst>
      <p:ext uri="{BB962C8B-B14F-4D97-AF65-F5344CB8AC3E}">
        <p14:creationId xmlns:p14="http://schemas.microsoft.com/office/powerpoint/2010/main" val="2049083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our three colors, symbolize the standards held by members of Alpha Lambda Delta.</a:t>
            </a:r>
          </a:p>
        </p:txBody>
      </p:sp>
      <p:sp>
        <p:nvSpPr>
          <p:cNvPr id="4" name="Slide Number Placeholder 3"/>
          <p:cNvSpPr>
            <a:spLocks noGrp="1"/>
          </p:cNvSpPr>
          <p:nvPr>
            <p:ph type="sldNum" sz="quarter" idx="10"/>
          </p:nvPr>
        </p:nvSpPr>
        <p:spPr/>
        <p:txBody>
          <a:bodyPr/>
          <a:lstStyle/>
          <a:p>
            <a:fld id="{10264A52-9CAD-4FFE-80A5-64045ACA7DB9}" type="slidenum">
              <a:rPr lang="en-US" smtClean="0"/>
              <a:t>8</a:t>
            </a:fld>
            <a:endParaRPr lang="en-US"/>
          </a:p>
        </p:txBody>
      </p:sp>
    </p:spTree>
    <p:extLst>
      <p:ext uri="{BB962C8B-B14F-4D97-AF65-F5344CB8AC3E}">
        <p14:creationId xmlns:p14="http://schemas.microsoft.com/office/powerpoint/2010/main" val="14888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Through these means you can evaluate the forces and standards of your generation and learn to live significantly.</a:t>
            </a:r>
            <a:endParaRPr lang="en-US" b="0" dirty="0"/>
          </a:p>
        </p:txBody>
      </p:sp>
      <p:sp>
        <p:nvSpPr>
          <p:cNvPr id="4" name="Slide Number Placeholder 3"/>
          <p:cNvSpPr>
            <a:spLocks noGrp="1"/>
          </p:cNvSpPr>
          <p:nvPr>
            <p:ph type="sldNum" sz="quarter" idx="10"/>
          </p:nvPr>
        </p:nvSpPr>
        <p:spPr/>
        <p:txBody>
          <a:bodyPr/>
          <a:lstStyle/>
          <a:p>
            <a:fld id="{10264A52-9CAD-4FFE-80A5-64045ACA7DB9}" type="slidenum">
              <a:rPr lang="en-US" smtClean="0"/>
              <a:t>9</a:t>
            </a:fld>
            <a:endParaRPr lang="en-US"/>
          </a:p>
        </p:txBody>
      </p:sp>
    </p:spTree>
    <p:extLst>
      <p:ext uri="{BB962C8B-B14F-4D97-AF65-F5344CB8AC3E}">
        <p14:creationId xmlns:p14="http://schemas.microsoft.com/office/powerpoint/2010/main" val="283282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CBC151-A725-46B1-A524-739E58852DB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03F10-7C8B-4200-8317-EF37569BB89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28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CBC151-A725-46B1-A524-739E58852DB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74208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CBC151-A725-46B1-A524-739E58852DB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202028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CBC151-A725-46B1-A524-739E58852DB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132967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CBC151-A725-46B1-A524-739E58852DB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03F10-7C8B-4200-8317-EF37569BB89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65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CBC151-A725-46B1-A524-739E58852DBB}"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287601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CBC151-A725-46B1-A524-739E58852DBB}"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369011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CBC151-A725-46B1-A524-739E58852DBB}"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81373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3CBC151-A725-46B1-A524-739E58852DBB}" type="datetimeFigureOut">
              <a:rPr lang="en-US" smtClean="0"/>
              <a:t>3/30/2021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284444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3CBC151-A725-46B1-A524-739E58852DBB}" type="datetimeFigureOut">
              <a:rPr lang="en-US" smtClean="0"/>
              <a:t>3/30/2021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003F10-7C8B-4200-8317-EF37569BB898}" type="slidenum">
              <a:rPr lang="en-US" smtClean="0"/>
              <a:t>‹#›</a:t>
            </a:fld>
            <a:endParaRPr lang="en-US"/>
          </a:p>
        </p:txBody>
      </p:sp>
    </p:spTree>
    <p:extLst>
      <p:ext uri="{BB962C8B-B14F-4D97-AF65-F5344CB8AC3E}">
        <p14:creationId xmlns:p14="http://schemas.microsoft.com/office/powerpoint/2010/main" val="429431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CBC151-A725-46B1-A524-739E58852DBB}"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03F10-7C8B-4200-8317-EF37569BB898}" type="slidenum">
              <a:rPr lang="en-US" smtClean="0"/>
              <a:t>‹#›</a:t>
            </a:fld>
            <a:endParaRPr lang="en-US"/>
          </a:p>
        </p:txBody>
      </p:sp>
    </p:spTree>
    <p:extLst>
      <p:ext uri="{BB962C8B-B14F-4D97-AF65-F5344CB8AC3E}">
        <p14:creationId xmlns:p14="http://schemas.microsoft.com/office/powerpoint/2010/main" val="355587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3CBC151-A725-46B1-A524-739E58852DBB}" type="datetimeFigureOut">
              <a:rPr lang="en-US" smtClean="0"/>
              <a:t>3/30/2021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003F10-7C8B-4200-8317-EF37569BB89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71263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nationalald.org/scholarships" TargetMode="External"/><Relationship Id="rId7"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nationalald.org/leadscertified" TargetMode="External"/><Relationship Id="rId4" Type="http://schemas.openxmlformats.org/officeDocument/2006/relationships/hyperlink" Target="https://www.nationalald.org/aldperk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nationalald.org/partners" TargetMode="External"/><Relationship Id="rId7" Type="http://schemas.openxmlformats.org/officeDocument/2006/relationships/hyperlink" Target="https://www.nationalald.org/caree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hyperlink" Target="https://www.shopald.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File:Torch.s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E99506AE-E463-4331-991E-DD34A27E7C23}"/>
              </a:ext>
            </a:extLst>
          </p:cNvPr>
          <p:cNvSpPr/>
          <p:nvPr/>
        </p:nvSpPr>
        <p:spPr>
          <a:xfrm>
            <a:off x="477013" y="1882479"/>
            <a:ext cx="11237975"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00A0A"/>
                </a:solidFill>
                <a:effectLst/>
                <a:uLnTx/>
                <a:uFillTx/>
                <a:latin typeface="proxima-nova"/>
                <a:ea typeface="+mn-ea"/>
                <a:cs typeface="+mn-cs"/>
              </a:rPr>
              <a:t>The National Honor Society for First-Year Success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drawing of a cartoon character&#10;&#10;Description generated with high confidence">
            <a:extLst>
              <a:ext uri="{FF2B5EF4-FFF2-40B4-BE49-F238E27FC236}">
                <a16:creationId xmlns:a16="http://schemas.microsoft.com/office/drawing/2014/main" id="{AE73A060-9CE9-4DC8-ADF3-B92D8014A7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0062" y="2961189"/>
            <a:ext cx="1951888" cy="2913451"/>
          </a:xfrm>
          <a:prstGeom prst="rect">
            <a:avLst/>
          </a:prstGeom>
        </p:spPr>
      </p:pic>
      <p:sp>
        <p:nvSpPr>
          <p:cNvPr id="4" name="Rectangle 3">
            <a:extLst>
              <a:ext uri="{FF2B5EF4-FFF2-40B4-BE49-F238E27FC236}">
                <a16:creationId xmlns:a16="http://schemas.microsoft.com/office/drawing/2014/main" id="{449E3582-FEEA-47AA-A39E-B0A62B917F96}"/>
              </a:ext>
            </a:extLst>
          </p:cNvPr>
          <p:cNvSpPr/>
          <p:nvPr/>
        </p:nvSpPr>
        <p:spPr>
          <a:xfrm>
            <a:off x="250300" y="2668414"/>
            <a:ext cx="11237975" cy="21236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00A0A"/>
                </a:solidFill>
                <a:effectLst/>
                <a:uLnTx/>
                <a:uFillTx/>
                <a:latin typeface="proxima-nova"/>
                <a:ea typeface="+mn-ea"/>
                <a:cs typeface="+mn-cs"/>
              </a:rPr>
              <a:t>Induction of New Members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00A0A"/>
                </a:solidFill>
                <a:effectLst/>
                <a:uLnTx/>
                <a:uFillTx/>
                <a:latin typeface="proxima-nova"/>
                <a:ea typeface="+mn-ea"/>
                <a:cs typeface="+mn-cs"/>
              </a:rPr>
              <a:t>{Name of Institution}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00A0A"/>
                </a:solidFill>
                <a:effectLst/>
                <a:uLnTx/>
                <a:uFillTx/>
                <a:latin typeface="proxima-nova"/>
                <a:ea typeface="+mn-ea"/>
                <a:cs typeface="+mn-cs"/>
              </a:rPr>
              <a:t>{Date} </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E78D3A0-4EE4-4886-AFB2-CD5725627DE0}"/>
              </a:ext>
            </a:extLst>
          </p:cNvPr>
          <p:cNvSpPr/>
          <p:nvPr/>
        </p:nvSpPr>
        <p:spPr>
          <a:xfrm>
            <a:off x="475439" y="872542"/>
            <a:ext cx="11237975"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Garamond" panose="02020404030301010803" pitchFamily="18" charset="0"/>
                <a:ea typeface="+mn-ea"/>
                <a:cs typeface="+mn-cs"/>
              </a:rPr>
              <a:t>Alpha Lambda Delta</a:t>
            </a:r>
          </a:p>
        </p:txBody>
      </p:sp>
    </p:spTree>
    <p:extLst>
      <p:ext uri="{BB962C8B-B14F-4D97-AF65-F5344CB8AC3E}">
        <p14:creationId xmlns:p14="http://schemas.microsoft.com/office/powerpoint/2010/main" val="1654606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3B537FB-FBBC-4150-A692-16A06A02A83A}"/>
              </a:ext>
            </a:extLst>
          </p:cNvPr>
          <p:cNvSpPr txBox="1"/>
          <p:nvPr/>
        </p:nvSpPr>
        <p:spPr>
          <a:xfrm>
            <a:off x="4643085" y="872210"/>
            <a:ext cx="290268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00000"/>
                </a:solidFill>
                <a:effectLst/>
                <a:uLnTx/>
                <a:uFillTx/>
                <a:latin typeface="Proxima Nova Rg" panose="02000506030000020004" pitchFamily="50" charset="0"/>
                <a:ea typeface="Calibri" panose="020F0502020204030204" pitchFamily="34" charset="0"/>
                <a:cs typeface="Proxima Nova Rg" panose="02000506030000020004" pitchFamily="50" charset="0"/>
              </a:rPr>
              <a:t>Induction of Members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D82FA09-2E00-46A4-8B5C-1FA8C176B9CA}"/>
              </a:ext>
            </a:extLst>
          </p:cNvPr>
          <p:cNvSpPr txBox="1"/>
          <p:nvPr/>
        </p:nvSpPr>
        <p:spPr>
          <a:xfrm>
            <a:off x="1122377" y="1427446"/>
            <a:ext cx="9944100" cy="3614900"/>
          </a:xfrm>
          <a:prstGeom prst="rect">
            <a:avLst/>
          </a:prstGeom>
          <a:noFill/>
        </p:spPr>
        <p:txBody>
          <a:bodyPr wrap="square">
            <a:spAutoFit/>
          </a:bodyPr>
          <a:lstStyle/>
          <a:p>
            <a:pPr marL="88900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roxima Nova Rg" panose="02000506030000020004" pitchFamily="50" charset="0"/>
                <a:ea typeface="Calibri" panose="020F0502020204030204" pitchFamily="34" charset="0"/>
                <a:cs typeface="Times New Roman" panose="02020603050405020304" pitchFamily="18" charset="0"/>
              </a:rPr>
              <a:t>We now wish to induct individually the students who have earned the privilege of becoming members of </a:t>
            </a:r>
            <a:br>
              <a:rPr kumimoji="0" lang="en-US" sz="2800" b="1" i="0" u="none" strike="noStrike" kern="1200" cap="none" spc="0" normalizeH="0" baseline="0" noProof="0" dirty="0">
                <a:ln>
                  <a:noFill/>
                </a:ln>
                <a:solidFill>
                  <a:prstClr val="black"/>
                </a:solidFill>
                <a:effectLst/>
                <a:uLnTx/>
                <a:uFillTx/>
                <a:latin typeface="Proxima Nova Rg" panose="02000506030000020004" pitchFamily="50" charset="0"/>
                <a:ea typeface="Calibri" panose="020F0502020204030204" pitchFamily="34" charset="0"/>
                <a:cs typeface="Times New Roman" panose="02020603050405020304" pitchFamily="18" charset="0"/>
              </a:rPr>
            </a:br>
            <a:r>
              <a:rPr kumimoji="0" lang="en-US" sz="2800" b="1" i="0" u="none" strike="noStrike" kern="1200" cap="none" spc="0" normalizeH="0" baseline="0" noProof="0" dirty="0">
                <a:ln>
                  <a:noFill/>
                </a:ln>
                <a:solidFill>
                  <a:prstClr val="black"/>
                </a:solidFill>
                <a:effectLst/>
                <a:uLnTx/>
                <a:uFillTx/>
                <a:latin typeface="Proxima Nova Rg" panose="02000506030000020004" pitchFamily="50" charset="0"/>
                <a:ea typeface="Calibri" panose="020F0502020204030204" pitchFamily="34" charset="0"/>
                <a:cs typeface="Times New Roman" panose="02020603050405020304" pitchFamily="18" charset="0"/>
              </a:rPr>
              <a:t>the </a:t>
            </a:r>
            <a:r>
              <a:rPr kumimoji="0" lang="en-US" sz="2800" b="0" i="0" u="none" strike="noStrike" kern="1200" cap="none" spc="0" normalizeH="0" baseline="0" noProof="0" dirty="0">
                <a:ln>
                  <a:noFill/>
                </a:ln>
                <a:solidFill>
                  <a:prstClr val="black"/>
                </a:solidFill>
                <a:effectLst/>
                <a:uLnTx/>
                <a:uFillTx/>
                <a:latin typeface="Proxima Nova Rg" panose="02000506030000020004" pitchFamily="50" charset="0"/>
                <a:ea typeface="Calibri" panose="020F0502020204030204" pitchFamily="34" charset="0"/>
                <a:cs typeface="Times New Roman" panose="02020603050405020304" pitchFamily="18" charset="0"/>
              </a:rPr>
              <a:t>{</a:t>
            </a:r>
            <a:r>
              <a:rPr kumimoji="0" lang="en-US" sz="2800" b="0" i="1" u="none" strike="noStrike" kern="1200" cap="none" spc="0" normalizeH="0" baseline="0" noProof="0" dirty="0">
                <a:ln>
                  <a:noFill/>
                </a:ln>
                <a:solidFill>
                  <a:prstClr val="black"/>
                </a:solidFill>
                <a:effectLst/>
                <a:uLnTx/>
                <a:uFillTx/>
                <a:latin typeface="Proxima Nova Rg" panose="02000506030000020004" pitchFamily="50" charset="0"/>
                <a:ea typeface="Calibri" panose="020F0502020204030204" pitchFamily="34" charset="0"/>
                <a:cs typeface="Proxima Nova Rg" panose="02000506030000020004" pitchFamily="50" charset="0"/>
              </a:rPr>
              <a:t>Insert name of institution here}</a:t>
            </a:r>
            <a:r>
              <a:rPr kumimoji="0" lang="en-US" sz="2800" b="1" i="0" u="none" strike="noStrike" kern="1200" cap="none" spc="0" normalizeH="0" baseline="0" noProof="0" dirty="0">
                <a:ln>
                  <a:noFill/>
                </a:ln>
                <a:solidFill>
                  <a:prstClr val="black"/>
                </a:solidFill>
                <a:effectLst/>
                <a:uLnTx/>
                <a:uFillTx/>
                <a:latin typeface="Proxima Nova Rg" panose="02000506030000020004" pitchFamily="50" charset="0"/>
                <a:ea typeface="Calibri" panose="020F0502020204030204" pitchFamily="34" charset="0"/>
                <a:cs typeface="Times New Roman" panose="02020603050405020304" pitchFamily="18" charset="0"/>
              </a:rPr>
              <a:t> chapter </a:t>
            </a:r>
            <a:br>
              <a:rPr kumimoji="0" lang="en-US" sz="2800" b="1" i="0" u="none" strike="noStrike" kern="1200" cap="none" spc="0" normalizeH="0" baseline="0" noProof="0" dirty="0">
                <a:ln>
                  <a:noFill/>
                </a:ln>
                <a:solidFill>
                  <a:prstClr val="black"/>
                </a:solidFill>
                <a:effectLst/>
                <a:uLnTx/>
                <a:uFillTx/>
                <a:latin typeface="Proxima Nova Rg" panose="02000506030000020004" pitchFamily="50" charset="0"/>
                <a:ea typeface="Calibri" panose="020F0502020204030204" pitchFamily="34" charset="0"/>
                <a:cs typeface="Times New Roman" panose="02020603050405020304" pitchFamily="18" charset="0"/>
              </a:rPr>
            </a:br>
            <a:r>
              <a:rPr kumimoji="0" lang="en-US" sz="2800" b="1" i="0" u="none" strike="noStrike" kern="1200" cap="none" spc="0" normalizeH="0" baseline="0" noProof="0" dirty="0">
                <a:ln>
                  <a:noFill/>
                </a:ln>
                <a:solidFill>
                  <a:prstClr val="black"/>
                </a:solidFill>
                <a:effectLst/>
                <a:uLnTx/>
                <a:uFillTx/>
                <a:latin typeface="Proxima Nova Rg" panose="02000506030000020004" pitchFamily="50" charset="0"/>
                <a:ea typeface="Calibri" panose="020F0502020204030204" pitchFamily="34" charset="0"/>
                <a:cs typeface="Times New Roman" panose="02020603050405020304" pitchFamily="18" charset="0"/>
              </a:rPr>
              <a:t>of Alpha Lambda Delta. </a:t>
            </a:r>
          </a:p>
          <a:p>
            <a:pPr marL="889000" marR="0" lvl="0" indent="0" algn="l" defTabSz="914400" rtl="0" eaLnBrk="1" fontAlgn="auto" latinLnBrk="0" hangingPunct="1">
              <a:lnSpc>
                <a:spcPct val="107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Proxima Nova Rg" panose="02000506030000020004" pitchFamily="50" charset="0"/>
              <a:ea typeface="Calibri" panose="020F0502020204030204" pitchFamily="34" charset="0"/>
              <a:cs typeface="Times New Roman" panose="02020603050405020304" pitchFamily="18" charset="0"/>
            </a:endParaRPr>
          </a:p>
          <a:p>
            <a:pPr marL="88900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roxima Nova Rg" panose="02000506030000020004" pitchFamily="50" charset="0"/>
                <a:ea typeface="Calibri" panose="020F0502020204030204" pitchFamily="34" charset="0"/>
                <a:cs typeface="Times New Roman" panose="02020603050405020304" pitchFamily="18" charset="0"/>
              </a:rPr>
              <a:t>We’ll start with all reciting the Pledge. Wherever you are, repeat after me:</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405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3B537FB-FBBC-4150-A692-16A06A02A83A}"/>
              </a:ext>
            </a:extLst>
          </p:cNvPr>
          <p:cNvSpPr txBox="1"/>
          <p:nvPr/>
        </p:nvSpPr>
        <p:spPr>
          <a:xfrm>
            <a:off x="5334536" y="877841"/>
            <a:ext cx="1522927" cy="369332"/>
          </a:xfrm>
          <a:prstGeom prst="rect">
            <a:avLst/>
          </a:prstGeom>
          <a:noFill/>
        </p:spPr>
        <p:txBody>
          <a:bodyPr wrap="square">
            <a:spAutoFit/>
          </a:bodyPr>
          <a:lstStyle/>
          <a:p>
            <a:r>
              <a:rPr lang="en-US" sz="1800" b="1" dirty="0">
                <a:solidFill>
                  <a:srgbClr val="800000"/>
                </a:solidFill>
                <a:effectLst/>
                <a:latin typeface="Proxima Nova Rg" panose="02000506030000020004" pitchFamily="50" charset="0"/>
                <a:ea typeface="Calibri" panose="020F0502020204030204" pitchFamily="34" charset="0"/>
                <a:cs typeface="Proxima Nova Rg" panose="02000506030000020004" pitchFamily="50" charset="0"/>
              </a:rPr>
              <a:t>The Pledge</a:t>
            </a:r>
            <a:endParaRPr lang="en-US" dirty="0"/>
          </a:p>
        </p:txBody>
      </p:sp>
      <p:sp>
        <p:nvSpPr>
          <p:cNvPr id="10" name="TextBox 9">
            <a:extLst>
              <a:ext uri="{FF2B5EF4-FFF2-40B4-BE49-F238E27FC236}">
                <a16:creationId xmlns:a16="http://schemas.microsoft.com/office/drawing/2014/main" id="{CDD62DE2-41AA-437C-87F4-140826948757}"/>
              </a:ext>
            </a:extLst>
          </p:cNvPr>
          <p:cNvSpPr txBox="1"/>
          <p:nvPr/>
        </p:nvSpPr>
        <p:spPr>
          <a:xfrm>
            <a:off x="3177861" y="1478115"/>
            <a:ext cx="6098146" cy="4396525"/>
          </a:xfrm>
          <a:prstGeom prst="rect">
            <a:avLst/>
          </a:prstGeom>
          <a:noFill/>
        </p:spPr>
        <p:txBody>
          <a:bodyPr wrap="square">
            <a:spAutoFit/>
          </a:bodyPr>
          <a:lstStyle/>
          <a:p>
            <a:pPr marL="889000" marR="0">
              <a:lnSpc>
                <a:spcPct val="120000"/>
              </a:lnSpc>
              <a:spcBef>
                <a:spcPts val="0"/>
              </a:spcBef>
              <a:spcAft>
                <a:spcPts val="0"/>
              </a:spcAft>
            </a:pPr>
            <a:r>
              <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I accept membership . . .</a:t>
            </a:r>
            <a:endParaRPr lang="en-US" sz="1600" dirty="0">
              <a:solidFill>
                <a:srgbClr val="000000"/>
              </a:solidFill>
              <a:effectLst/>
              <a:latin typeface="MinionPro-Regular"/>
              <a:ea typeface="Calibri" panose="020F0502020204030204" pitchFamily="34" charset="0"/>
              <a:cs typeface="MinionPro-Regular"/>
            </a:endParaRPr>
          </a:p>
          <a:p>
            <a:pPr marL="889000" marR="0">
              <a:lnSpc>
                <a:spcPct val="120000"/>
              </a:lnSpc>
              <a:spcBef>
                <a:spcPts val="0"/>
              </a:spcBef>
              <a:spcAft>
                <a:spcPts val="0"/>
              </a:spcAft>
            </a:pPr>
            <a:r>
              <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Into National Alpha Lambda Delta . . . </a:t>
            </a:r>
            <a:endParaRPr lang="en-US" sz="1600" dirty="0">
              <a:solidFill>
                <a:srgbClr val="000000"/>
              </a:solidFill>
              <a:effectLst/>
              <a:latin typeface="MinionPro-Regular"/>
              <a:ea typeface="Calibri" panose="020F0502020204030204" pitchFamily="34" charset="0"/>
              <a:cs typeface="MinionPro-Regular"/>
            </a:endParaRPr>
          </a:p>
          <a:p>
            <a:pPr marL="889000" marR="0">
              <a:lnSpc>
                <a:spcPct val="120000"/>
              </a:lnSpc>
              <a:spcBef>
                <a:spcPts val="0"/>
              </a:spcBef>
              <a:spcAft>
                <a:spcPts val="0"/>
              </a:spcAft>
            </a:pPr>
            <a:r>
              <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Understanding that in doing so . . .</a:t>
            </a:r>
            <a:endParaRPr lang="en-US" sz="1600" dirty="0">
              <a:solidFill>
                <a:srgbClr val="000000"/>
              </a:solidFill>
              <a:effectLst/>
              <a:latin typeface="MinionPro-Regular"/>
              <a:ea typeface="Calibri" panose="020F0502020204030204" pitchFamily="34" charset="0"/>
              <a:cs typeface="MinionPro-Regular"/>
            </a:endParaRPr>
          </a:p>
          <a:p>
            <a:pPr marL="889000" marR="0">
              <a:lnSpc>
                <a:spcPct val="120000"/>
              </a:lnSpc>
              <a:spcBef>
                <a:spcPts val="0"/>
              </a:spcBef>
              <a:spcAft>
                <a:spcPts val="0"/>
              </a:spcAft>
            </a:pPr>
            <a:r>
              <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I assume the responsibility. . . </a:t>
            </a:r>
            <a:endParaRPr lang="en-US" sz="1600" dirty="0">
              <a:solidFill>
                <a:srgbClr val="000000"/>
              </a:solidFill>
              <a:effectLst/>
              <a:latin typeface="MinionPro-Regular"/>
              <a:ea typeface="Calibri" panose="020F0502020204030204" pitchFamily="34" charset="0"/>
              <a:cs typeface="MinionPro-Regular"/>
            </a:endParaRPr>
          </a:p>
          <a:p>
            <a:pPr marL="889000" marR="0">
              <a:lnSpc>
                <a:spcPct val="120000"/>
              </a:lnSpc>
              <a:spcBef>
                <a:spcPts val="0"/>
              </a:spcBef>
              <a:spcAft>
                <a:spcPts val="0"/>
              </a:spcAft>
            </a:pPr>
            <a:r>
              <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Of continuing to maintain . . . </a:t>
            </a:r>
            <a:endParaRPr lang="en-US" sz="1600" dirty="0">
              <a:solidFill>
                <a:srgbClr val="000000"/>
              </a:solidFill>
              <a:effectLst/>
              <a:latin typeface="MinionPro-Regular"/>
              <a:ea typeface="Calibri" panose="020F0502020204030204" pitchFamily="34" charset="0"/>
              <a:cs typeface="MinionPro-Regular"/>
            </a:endParaRPr>
          </a:p>
          <a:p>
            <a:pPr marL="889000" marR="0">
              <a:lnSpc>
                <a:spcPct val="120000"/>
              </a:lnSpc>
              <a:spcBef>
                <a:spcPts val="0"/>
              </a:spcBef>
              <a:spcAft>
                <a:spcPts val="0"/>
              </a:spcAft>
            </a:pPr>
            <a:r>
              <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Its standards of service . . .</a:t>
            </a:r>
            <a:endParaRPr lang="en-US" sz="1600" dirty="0">
              <a:solidFill>
                <a:srgbClr val="000000"/>
              </a:solidFill>
              <a:effectLst/>
              <a:latin typeface="MinionPro-Regular"/>
              <a:ea typeface="Calibri" panose="020F0502020204030204" pitchFamily="34" charset="0"/>
              <a:cs typeface="MinionPro-Regular"/>
            </a:endParaRPr>
          </a:p>
          <a:p>
            <a:pPr marL="889000" marR="0">
              <a:lnSpc>
                <a:spcPct val="120000"/>
              </a:lnSpc>
              <a:spcBef>
                <a:spcPts val="0"/>
              </a:spcBef>
              <a:spcAft>
                <a:spcPts val="0"/>
              </a:spcAft>
            </a:pPr>
            <a:r>
              <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Of diligence....</a:t>
            </a:r>
            <a:endParaRPr lang="en-US" sz="1600" dirty="0">
              <a:solidFill>
                <a:srgbClr val="000000"/>
              </a:solidFill>
              <a:effectLst/>
              <a:latin typeface="MinionPro-Regular"/>
              <a:ea typeface="Calibri" panose="020F0502020204030204" pitchFamily="34" charset="0"/>
              <a:cs typeface="MinionPro-Regular"/>
            </a:endParaRPr>
          </a:p>
          <a:p>
            <a:pPr marL="889000" marR="0">
              <a:lnSpc>
                <a:spcPct val="120000"/>
              </a:lnSpc>
              <a:spcBef>
                <a:spcPts val="0"/>
              </a:spcBef>
              <a:spcAft>
                <a:spcPts val="0"/>
              </a:spcAft>
            </a:pPr>
            <a:r>
              <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And of integrity.</a:t>
            </a:r>
            <a:endParaRPr lang="en-US" sz="1600" dirty="0">
              <a:solidFill>
                <a:srgbClr val="000000"/>
              </a:solidFill>
              <a:effectLst/>
              <a:latin typeface="MinionPro-Regular"/>
              <a:ea typeface="Calibri" panose="020F0502020204030204" pitchFamily="34" charset="0"/>
              <a:cs typeface="MinionPro-Regular"/>
            </a:endParaRPr>
          </a:p>
          <a:p>
            <a:pPr marL="889000" marR="0">
              <a:lnSpc>
                <a:spcPct val="120000"/>
              </a:lnSpc>
              <a:spcBef>
                <a:spcPts val="0"/>
              </a:spcBef>
              <a:spcAft>
                <a:spcPts val="0"/>
              </a:spcAft>
            </a:pPr>
            <a:r>
              <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I pledge to promote high scholarship. . .</a:t>
            </a:r>
            <a:endParaRPr lang="en-US" sz="1600" dirty="0">
              <a:solidFill>
                <a:srgbClr val="000000"/>
              </a:solidFill>
              <a:effectLst/>
              <a:latin typeface="MinionPro-Regular"/>
              <a:ea typeface="Calibri" panose="020F0502020204030204" pitchFamily="34" charset="0"/>
              <a:cs typeface="MinionPro-Regular"/>
            </a:endParaRPr>
          </a:p>
          <a:p>
            <a:pPr marL="889000" marR="0">
              <a:lnSpc>
                <a:spcPct val="120000"/>
              </a:lnSpc>
              <a:spcBef>
                <a:spcPts val="0"/>
              </a:spcBef>
              <a:spcAft>
                <a:spcPts val="0"/>
              </a:spcAft>
            </a:pPr>
            <a:r>
              <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And to use my education . . .</a:t>
            </a:r>
            <a:endParaRPr lang="en-US" sz="1600" dirty="0">
              <a:solidFill>
                <a:srgbClr val="000000"/>
              </a:solidFill>
              <a:effectLst/>
              <a:latin typeface="MinionPro-Regular"/>
              <a:ea typeface="Calibri" panose="020F0502020204030204" pitchFamily="34" charset="0"/>
              <a:cs typeface="MinionPro-Regular"/>
            </a:endParaRPr>
          </a:p>
          <a:p>
            <a:pPr marL="889000" marR="0">
              <a:lnSpc>
                <a:spcPct val="120000"/>
              </a:lnSpc>
              <a:spcBef>
                <a:spcPts val="0"/>
              </a:spcBef>
              <a:spcAft>
                <a:spcPts val="0"/>
              </a:spcAft>
            </a:pPr>
            <a:r>
              <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For the benefit of my community . . .</a:t>
            </a:r>
            <a:endParaRPr lang="en-US" sz="1600" dirty="0">
              <a:solidFill>
                <a:srgbClr val="000000"/>
              </a:solidFill>
              <a:effectLst/>
              <a:latin typeface="MinionPro-Regular"/>
              <a:ea typeface="Calibri" panose="020F0502020204030204" pitchFamily="34" charset="0"/>
              <a:cs typeface="MinionPro-Regular"/>
            </a:endParaRPr>
          </a:p>
          <a:p>
            <a:pPr marL="889000" marR="0">
              <a:lnSpc>
                <a:spcPct val="120000"/>
              </a:lnSpc>
              <a:spcBef>
                <a:spcPts val="0"/>
              </a:spcBef>
              <a:spcAft>
                <a:spcPts val="0"/>
              </a:spcAft>
            </a:pPr>
            <a:r>
              <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My nation . . .</a:t>
            </a:r>
            <a:endParaRPr lang="en-US" sz="1600" dirty="0">
              <a:solidFill>
                <a:srgbClr val="000000"/>
              </a:solidFill>
              <a:effectLst/>
              <a:latin typeface="MinionPro-Regular"/>
              <a:ea typeface="Calibri" panose="020F0502020204030204" pitchFamily="34" charset="0"/>
              <a:cs typeface="MinionPro-Regular"/>
            </a:endParaRPr>
          </a:p>
          <a:p>
            <a:pPr marL="889000" marR="0">
              <a:lnSpc>
                <a:spcPct val="120000"/>
              </a:lnSpc>
              <a:spcBef>
                <a:spcPts val="0"/>
              </a:spcBef>
              <a:spcAft>
                <a:spcPts val="0"/>
              </a:spcAft>
            </a:pPr>
            <a:r>
              <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And the world in which we live.</a:t>
            </a:r>
            <a:endParaRPr lang="en-US" sz="1600" dirty="0">
              <a:solidFill>
                <a:srgbClr val="000000"/>
              </a:solidFill>
              <a:effectLst/>
              <a:latin typeface="MinionPro-Regular"/>
              <a:ea typeface="Calibri" panose="020F0502020204030204" pitchFamily="34" charset="0"/>
              <a:cs typeface="MinionPro-Regular"/>
            </a:endParaRPr>
          </a:p>
        </p:txBody>
      </p:sp>
    </p:spTree>
    <p:extLst>
      <p:ext uri="{BB962C8B-B14F-4D97-AF65-F5344CB8AC3E}">
        <p14:creationId xmlns:p14="http://schemas.microsoft.com/office/powerpoint/2010/main" val="3420125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3B537FB-FBBC-4150-A692-16A06A02A83A}"/>
              </a:ext>
            </a:extLst>
          </p:cNvPr>
          <p:cNvSpPr txBox="1"/>
          <p:nvPr/>
        </p:nvSpPr>
        <p:spPr>
          <a:xfrm>
            <a:off x="5334536" y="877841"/>
            <a:ext cx="1522927" cy="369332"/>
          </a:xfrm>
          <a:prstGeom prst="rect">
            <a:avLst/>
          </a:prstGeom>
          <a:noFill/>
        </p:spPr>
        <p:txBody>
          <a:bodyPr wrap="square">
            <a:spAutoFit/>
          </a:bodyPr>
          <a:lstStyle/>
          <a:p>
            <a:r>
              <a:rPr lang="en-US" sz="1800" b="1" dirty="0">
                <a:solidFill>
                  <a:srgbClr val="800000"/>
                </a:solidFill>
                <a:effectLst/>
                <a:latin typeface="Proxima Nova Rg" panose="02000506030000020004" pitchFamily="50" charset="0"/>
                <a:ea typeface="Calibri" panose="020F0502020204030204" pitchFamily="34" charset="0"/>
                <a:cs typeface="Proxima Nova Rg" panose="02000506030000020004" pitchFamily="50" charset="0"/>
              </a:rPr>
              <a:t>Inductees</a:t>
            </a:r>
            <a:endParaRPr lang="en-US" dirty="0"/>
          </a:p>
        </p:txBody>
      </p:sp>
      <p:sp>
        <p:nvSpPr>
          <p:cNvPr id="10" name="TextBox 9">
            <a:extLst>
              <a:ext uri="{FF2B5EF4-FFF2-40B4-BE49-F238E27FC236}">
                <a16:creationId xmlns:a16="http://schemas.microsoft.com/office/drawing/2014/main" id="{ADADEAD0-5697-4A40-A2CE-1FB672B46876}"/>
              </a:ext>
            </a:extLst>
          </p:cNvPr>
          <p:cNvSpPr txBox="1"/>
          <p:nvPr/>
        </p:nvSpPr>
        <p:spPr>
          <a:xfrm>
            <a:off x="1428750" y="1878441"/>
            <a:ext cx="8835390" cy="2029210"/>
          </a:xfrm>
          <a:prstGeom prst="rect">
            <a:avLst/>
          </a:prstGeom>
          <a:noFill/>
        </p:spPr>
        <p:txBody>
          <a:bodyPr wrap="square">
            <a:spAutoFit/>
          </a:bodyPr>
          <a:lstStyle/>
          <a:p>
            <a:pPr marL="889000" marR="0">
              <a:lnSpc>
                <a:spcPct val="107000"/>
              </a:lnSpc>
              <a:spcBef>
                <a:spcPts val="0"/>
              </a:spcBef>
              <a:spcAft>
                <a:spcPts val="800"/>
              </a:spcAft>
            </a:pPr>
            <a:r>
              <a:rPr lang="en-US" sz="2800" b="1" dirty="0">
                <a:effectLst/>
                <a:latin typeface="Proxima Nova Rg" panose="02000506030000020004" pitchFamily="50" charset="0"/>
                <a:ea typeface="Calibri" panose="020F0502020204030204" pitchFamily="34" charset="0"/>
                <a:cs typeface="Times New Roman" panose="02020603050405020304" pitchFamily="18" charset="0"/>
              </a:rPr>
              <a:t>We’ll now share all the names of inductees.</a:t>
            </a:r>
          </a:p>
          <a:p>
            <a:pPr marL="889000" marR="0">
              <a:lnSpc>
                <a:spcPct val="107000"/>
              </a:lnSpc>
              <a:spcBef>
                <a:spcPts val="0"/>
              </a:spcBef>
              <a:spcAft>
                <a:spcPts val="800"/>
              </a:spcAft>
            </a:pPr>
            <a:r>
              <a:rPr lang="en-US" sz="2800" b="1" dirty="0">
                <a:effectLst/>
                <a:latin typeface="Proxima Nova Rg" panose="02000506030000020004" pitchFamily="50" charset="0"/>
                <a:ea typeface="Calibri" panose="020F0502020204030204" pitchFamily="34" charset="0"/>
                <a:cs typeface="Times New Roman" panose="02020603050405020304" pitchFamily="18" charset="0"/>
              </a:rPr>
              <a:t>When you see your name please type in the Chat box your response to the </a:t>
            </a:r>
            <a:r>
              <a:rPr lang="en-US" sz="2800" b="1" dirty="0">
                <a:latin typeface="Proxima Nova Rg" panose="02000506030000020004" pitchFamily="50" charset="0"/>
                <a:ea typeface="Calibri" panose="020F0502020204030204" pitchFamily="34" charset="0"/>
                <a:cs typeface="Times New Roman" panose="02020603050405020304" pitchFamily="18" charset="0"/>
              </a:rPr>
              <a:t>Pledge by saying: “I accept”</a:t>
            </a:r>
          </a:p>
        </p:txBody>
      </p:sp>
    </p:spTree>
    <p:extLst>
      <p:ext uri="{BB962C8B-B14F-4D97-AF65-F5344CB8AC3E}">
        <p14:creationId xmlns:p14="http://schemas.microsoft.com/office/powerpoint/2010/main" val="93084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3B537FB-FBBC-4150-A692-16A06A02A83A}"/>
              </a:ext>
            </a:extLst>
          </p:cNvPr>
          <p:cNvSpPr txBox="1"/>
          <p:nvPr/>
        </p:nvSpPr>
        <p:spPr>
          <a:xfrm>
            <a:off x="5334536" y="877841"/>
            <a:ext cx="152292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00000"/>
                </a:solidFill>
                <a:effectLst/>
                <a:uLnTx/>
                <a:uFillTx/>
                <a:latin typeface="Proxima Nova Rg" panose="02000506030000020004" pitchFamily="50" charset="0"/>
                <a:ea typeface="Calibri" panose="020F0502020204030204" pitchFamily="34" charset="0"/>
                <a:cs typeface="Proxima Nova Rg" panose="02000506030000020004" pitchFamily="50" charset="0"/>
              </a:rPr>
              <a:t>Inductees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74D25A3-B9D1-496F-8726-21667D8B50AB}"/>
              </a:ext>
            </a:extLst>
          </p:cNvPr>
          <p:cNvSpPr txBox="1"/>
          <p:nvPr/>
        </p:nvSpPr>
        <p:spPr>
          <a:xfrm>
            <a:off x="1400578" y="1644954"/>
            <a:ext cx="60981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00A0A"/>
                </a:solidFill>
                <a:effectLst/>
                <a:uLnTx/>
                <a:uFillTx/>
                <a:latin typeface="proxima-nova"/>
                <a:ea typeface="+mn-ea"/>
                <a:cs typeface="+mn-cs"/>
              </a:rPr>
              <a:t>{Insert Inductee Names}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96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43869D-6569-4814-B10B-660ED9BDDD06}"/>
              </a:ext>
            </a:extLst>
          </p:cNvPr>
          <p:cNvSpPr txBox="1"/>
          <p:nvPr/>
        </p:nvSpPr>
        <p:spPr>
          <a:xfrm>
            <a:off x="707360" y="983360"/>
            <a:ext cx="10533353" cy="741806"/>
          </a:xfrm>
          <a:prstGeom prst="rect">
            <a:avLst/>
          </a:prstGeom>
          <a:noFill/>
        </p:spPr>
        <p:txBody>
          <a:bodyPr wrap="square">
            <a:spAutoFit/>
          </a:bodyPr>
          <a:lstStyle/>
          <a:p>
            <a:pPr marL="889000" marR="889000">
              <a:lnSpc>
                <a:spcPct val="120000"/>
              </a:lnSpc>
            </a:pPr>
            <a:r>
              <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You have now recorded your induction into the </a:t>
            </a:r>
            <a:r>
              <a:rPr lang="en-US" sz="1800" b="1" i="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[name of institution] </a:t>
            </a:r>
            <a:r>
              <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chapter of Alpha Lambda Delta on</a:t>
            </a:r>
            <a:r>
              <a:rPr lang="en-US" sz="1800" b="1" i="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 [the day of the month, the month, year]</a:t>
            </a:r>
            <a:r>
              <a:rPr lang="en-US" b="1" i="1" dirty="0">
                <a:solidFill>
                  <a:srgbClr val="000000"/>
                </a:solidFill>
                <a:latin typeface="Proxima Nova Rg" panose="02000506030000020004" pitchFamily="50" charset="0"/>
                <a:ea typeface="Calibri" panose="020F0502020204030204" pitchFamily="34" charset="0"/>
                <a:cs typeface="Proxima Nova Rg" panose="02000506030000020004" pitchFamily="50" charset="0"/>
              </a:rPr>
              <a:t>.</a:t>
            </a:r>
            <a:endParaRPr lang="en-US" sz="1800" b="1" i="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endParaRPr>
          </a:p>
        </p:txBody>
      </p:sp>
      <p:pic>
        <p:nvPicPr>
          <p:cNvPr id="3" name="Picture 2" descr="A drawing of a cartoon character&#10;&#10;Description automatically generated">
            <a:extLst>
              <a:ext uri="{FF2B5EF4-FFF2-40B4-BE49-F238E27FC236}">
                <a16:creationId xmlns:a16="http://schemas.microsoft.com/office/drawing/2014/main" id="{C588E35D-5AE3-4455-B334-C4237AB5B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616" y="2047936"/>
            <a:ext cx="7475621" cy="3742483"/>
          </a:xfrm>
          <a:prstGeom prst="rect">
            <a:avLst/>
          </a:prstGeom>
        </p:spPr>
      </p:pic>
    </p:spTree>
    <p:extLst>
      <p:ext uri="{BB962C8B-B14F-4D97-AF65-F5344CB8AC3E}">
        <p14:creationId xmlns:p14="http://schemas.microsoft.com/office/powerpoint/2010/main" val="1667869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43869D-6569-4814-B10B-660ED9BDDD06}"/>
              </a:ext>
            </a:extLst>
          </p:cNvPr>
          <p:cNvSpPr txBox="1"/>
          <p:nvPr/>
        </p:nvSpPr>
        <p:spPr>
          <a:xfrm>
            <a:off x="477012" y="831154"/>
            <a:ext cx="11237976" cy="2683683"/>
          </a:xfrm>
          <a:prstGeom prst="rect">
            <a:avLst/>
          </a:prstGeom>
          <a:noFill/>
        </p:spPr>
        <p:txBody>
          <a:bodyPr wrap="square">
            <a:spAutoFit/>
          </a:bodyPr>
          <a:lstStyle/>
          <a:p>
            <a:pPr marL="889000" marR="889000" algn="ctr">
              <a:lnSpc>
                <a:spcPct val="120000"/>
              </a:lnSpc>
              <a:spcBef>
                <a:spcPts val="0"/>
              </a:spcBef>
              <a:spcAft>
                <a:spcPts val="0"/>
              </a:spcAft>
            </a:pPr>
            <a:r>
              <a:rPr lang="en-US" sz="7200" b="1" dirty="0">
                <a:solidFill>
                  <a:srgbClr val="000000"/>
                </a:solidFill>
                <a:latin typeface="Proxima Nova Rg" panose="02000506030000020004" pitchFamily="50" charset="0"/>
                <a:ea typeface="Calibri" panose="020F0502020204030204" pitchFamily="34" charset="0"/>
                <a:cs typeface="MinionPro-Regular"/>
              </a:rPr>
              <a:t>A Welcome from the National Organization</a:t>
            </a:r>
            <a:endParaRPr lang="en-US" sz="7200" dirty="0">
              <a:solidFill>
                <a:srgbClr val="000000"/>
              </a:solidFill>
              <a:effectLst/>
              <a:latin typeface="MinionPro-Regular"/>
              <a:ea typeface="Calibri" panose="020F0502020204030204" pitchFamily="34" charset="0"/>
              <a:cs typeface="MinionPro-Regular"/>
            </a:endParaRPr>
          </a:p>
        </p:txBody>
      </p:sp>
      <p:pic>
        <p:nvPicPr>
          <p:cNvPr id="3" name="Picture 2" descr="A drawing of a cartoon character&#10;&#10;Description generated with high confidence">
            <a:extLst>
              <a:ext uri="{FF2B5EF4-FFF2-40B4-BE49-F238E27FC236}">
                <a16:creationId xmlns:a16="http://schemas.microsoft.com/office/drawing/2014/main" id="{81705999-EB0E-48DD-9BF7-66F30BB16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5306" y="3698022"/>
            <a:ext cx="1458241" cy="2176618"/>
          </a:xfrm>
          <a:prstGeom prst="rect">
            <a:avLst/>
          </a:prstGeom>
        </p:spPr>
      </p:pic>
    </p:spTree>
    <p:extLst>
      <p:ext uri="{BB962C8B-B14F-4D97-AF65-F5344CB8AC3E}">
        <p14:creationId xmlns:p14="http://schemas.microsoft.com/office/powerpoint/2010/main" val="1377628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piece of paper&#10;&#10;Description generated with high confidence">
            <a:extLst>
              <a:ext uri="{FF2B5EF4-FFF2-40B4-BE49-F238E27FC236}">
                <a16:creationId xmlns:a16="http://schemas.microsoft.com/office/drawing/2014/main" id="{F7051E95-FB3F-4433-B649-5EDF13FC2B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20888">
            <a:off x="7018999" y="1579185"/>
            <a:ext cx="4519565" cy="3389674"/>
          </a:xfrm>
          <a:prstGeom prst="rect">
            <a:avLst/>
          </a:prstGeom>
        </p:spPr>
      </p:pic>
      <p:pic>
        <p:nvPicPr>
          <p:cNvPr id="4" name="Picture 3" descr="A close up of text on a black background&#10;&#10;Description automatically generated">
            <a:extLst>
              <a:ext uri="{FF2B5EF4-FFF2-40B4-BE49-F238E27FC236}">
                <a16:creationId xmlns:a16="http://schemas.microsoft.com/office/drawing/2014/main" id="{4398CCF8-54D3-485F-96CD-94D26553A9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987823">
            <a:off x="1772153" y="734754"/>
            <a:ext cx="4130123" cy="5344865"/>
          </a:xfrm>
          <a:prstGeom prst="rect">
            <a:avLst/>
          </a:prstGeom>
          <a:ln w="25400">
            <a:solidFill>
              <a:schemeClr val="accent1"/>
            </a:solidFill>
            <a:extLst>
              <a:ext uri="{C807C97D-BFC1-408E-A445-0C87EB9F89A2}">
                <ask:lineSketchStyleProps xmlns:ask="http://schemas.microsoft.com/office/drawing/2018/sketchyshapes">
                  <ask:type>
                    <ask:lineSketchNone/>
                  </ask:type>
                </ask:lineSketchStyleProps>
              </a:ext>
            </a:extLst>
          </a:ln>
        </p:spPr>
      </p:pic>
    </p:spTree>
    <p:extLst>
      <p:ext uri="{BB962C8B-B14F-4D97-AF65-F5344CB8AC3E}">
        <p14:creationId xmlns:p14="http://schemas.microsoft.com/office/powerpoint/2010/main" val="4085267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3B537FB-FBBC-4150-A692-16A06A02A83A}"/>
              </a:ext>
            </a:extLst>
          </p:cNvPr>
          <p:cNvSpPr txBox="1"/>
          <p:nvPr/>
        </p:nvSpPr>
        <p:spPr>
          <a:xfrm>
            <a:off x="477012" y="669584"/>
            <a:ext cx="11237976" cy="646331"/>
          </a:xfrm>
          <a:prstGeom prst="rect">
            <a:avLst/>
          </a:prstGeom>
          <a:noFill/>
        </p:spPr>
        <p:txBody>
          <a:bodyPr wrap="square">
            <a:spAutoFit/>
          </a:bodyPr>
          <a:lstStyle/>
          <a:p>
            <a:pPr algn="ctr"/>
            <a:r>
              <a:rPr lang="en-US" sz="3600" b="1" dirty="0">
                <a:solidFill>
                  <a:srgbClr val="800000"/>
                </a:solidFill>
                <a:effectLst/>
                <a:latin typeface="Proxima Nova Rg" panose="02000506030000020004" pitchFamily="50" charset="0"/>
                <a:ea typeface="Calibri" panose="020F0502020204030204" pitchFamily="34" charset="0"/>
                <a:cs typeface="Proxima Nova Rg" panose="02000506030000020004" pitchFamily="50" charset="0"/>
              </a:rPr>
              <a:t>Benefits of Your Membership</a:t>
            </a:r>
            <a:endParaRPr lang="en-US" sz="3600" dirty="0"/>
          </a:p>
        </p:txBody>
      </p:sp>
      <p:sp>
        <p:nvSpPr>
          <p:cNvPr id="9" name="TextBox 8">
            <a:extLst>
              <a:ext uri="{FF2B5EF4-FFF2-40B4-BE49-F238E27FC236}">
                <a16:creationId xmlns:a16="http://schemas.microsoft.com/office/drawing/2014/main" id="{F74D25A3-B9D1-496F-8726-21667D8B50AB}"/>
              </a:ext>
            </a:extLst>
          </p:cNvPr>
          <p:cNvSpPr txBox="1"/>
          <p:nvPr/>
        </p:nvSpPr>
        <p:spPr>
          <a:xfrm>
            <a:off x="4272889" y="2075314"/>
            <a:ext cx="6893094" cy="3477875"/>
          </a:xfrm>
          <a:prstGeom prst="rect">
            <a:avLst/>
          </a:prstGeom>
          <a:noFill/>
        </p:spPr>
        <p:txBody>
          <a:bodyPr wrap="square">
            <a:spAutoFit/>
          </a:bodyPr>
          <a:lstStyle/>
          <a:p>
            <a:r>
              <a:rPr lang="en-US" sz="2000" dirty="0">
                <a:solidFill>
                  <a:srgbClr val="100A0A"/>
                </a:solidFill>
                <a:latin typeface="proxima-nova"/>
              </a:rPr>
              <a:t>Scholarships: </a:t>
            </a:r>
            <a:r>
              <a:rPr lang="en-US" sz="2000" dirty="0">
                <a:hlinkClick r:id="rId3"/>
              </a:rPr>
              <a:t>https://www.nationalald.org/scholarships</a:t>
            </a:r>
            <a:endParaRPr lang="en-US" sz="2000" dirty="0"/>
          </a:p>
          <a:p>
            <a:endParaRPr lang="en-US" sz="2000" dirty="0"/>
          </a:p>
          <a:p>
            <a:endParaRPr lang="en-US" sz="2000" dirty="0">
              <a:latin typeface="Times New Roman" panose="02020603050405020304" pitchFamily="18" charset="0"/>
              <a:ea typeface="Times New Roman" panose="02020603050405020304" pitchFamily="18" charset="0"/>
            </a:endParaRPr>
          </a:p>
          <a:p>
            <a:endParaRPr lang="en-US" sz="2000" dirty="0">
              <a:latin typeface="Times New Roman" panose="02020603050405020304" pitchFamily="18" charset="0"/>
              <a:ea typeface="Times New Roman" panose="02020603050405020304" pitchFamily="18" charset="0"/>
            </a:endParaRPr>
          </a:p>
          <a:p>
            <a:endParaRPr lang="en-US" sz="2000" dirty="0">
              <a:solidFill>
                <a:srgbClr val="100A0A"/>
              </a:solidFill>
              <a:latin typeface="proxima-nova"/>
            </a:endParaRPr>
          </a:p>
          <a:p>
            <a:r>
              <a:rPr lang="en-US" sz="2000" dirty="0">
                <a:solidFill>
                  <a:srgbClr val="100A0A"/>
                </a:solidFill>
                <a:latin typeface="proxima-nova"/>
              </a:rPr>
              <a:t>Perks: </a:t>
            </a:r>
            <a:r>
              <a:rPr lang="en-US" sz="2000" dirty="0">
                <a:hlinkClick r:id="rId4"/>
              </a:rPr>
              <a:t>https://www.nationalald.org/aldperks</a:t>
            </a:r>
            <a:endParaRPr lang="en-US" sz="2000" dirty="0"/>
          </a:p>
          <a:p>
            <a:endParaRPr lang="en-US" sz="2000" dirty="0"/>
          </a:p>
          <a:p>
            <a:endParaRPr lang="en-US" sz="2000" dirty="0"/>
          </a:p>
          <a:p>
            <a:endParaRPr lang="en-US" sz="2000" dirty="0"/>
          </a:p>
          <a:p>
            <a:endParaRPr lang="en-US" sz="2000" dirty="0">
              <a:solidFill>
                <a:srgbClr val="100A0A"/>
              </a:solidFill>
              <a:latin typeface="proxima-nova"/>
            </a:endParaRPr>
          </a:p>
          <a:p>
            <a:r>
              <a:rPr lang="en-US" sz="2000" dirty="0">
                <a:solidFill>
                  <a:srgbClr val="100A0A"/>
                </a:solidFill>
                <a:latin typeface="proxima-nova"/>
              </a:rPr>
              <a:t>ALD Leads Certified: </a:t>
            </a:r>
            <a:r>
              <a:rPr lang="en-US" sz="2000" dirty="0">
                <a:hlinkClick r:id="rId5"/>
              </a:rPr>
              <a:t>https://www.nationalald.org/leadscertified</a:t>
            </a:r>
            <a:r>
              <a:rPr lang="en-US" sz="2000" dirty="0"/>
              <a:t> </a:t>
            </a:r>
          </a:p>
        </p:txBody>
      </p:sp>
      <p:sp>
        <p:nvSpPr>
          <p:cNvPr id="11" name="TextBox 10">
            <a:extLst>
              <a:ext uri="{FF2B5EF4-FFF2-40B4-BE49-F238E27FC236}">
                <a16:creationId xmlns:a16="http://schemas.microsoft.com/office/drawing/2014/main" id="{090DBE1C-8C00-4AF8-9FF7-CC6232372141}"/>
              </a:ext>
            </a:extLst>
          </p:cNvPr>
          <p:cNvSpPr txBox="1"/>
          <p:nvPr/>
        </p:nvSpPr>
        <p:spPr>
          <a:xfrm>
            <a:off x="1015242" y="1352907"/>
            <a:ext cx="6098146" cy="369332"/>
          </a:xfrm>
          <a:prstGeom prst="rect">
            <a:avLst/>
          </a:prstGeom>
          <a:noFill/>
        </p:spPr>
        <p:txBody>
          <a:bodyPr wrap="square">
            <a:spAutoFit/>
          </a:bodyPr>
          <a:lstStyle/>
          <a:p>
            <a:r>
              <a:rPr lang="en-US" sz="1800" dirty="0">
                <a:solidFill>
                  <a:srgbClr val="100A0A"/>
                </a:solidFill>
                <a:latin typeface="proxima-nova"/>
              </a:rPr>
              <a:t>Now that you are a member, you’re eligible for:</a:t>
            </a:r>
          </a:p>
        </p:txBody>
      </p:sp>
      <p:pic>
        <p:nvPicPr>
          <p:cNvPr id="7" name="Picture 6" descr="A picture containing drawing&#10;&#10;Description automatically generated">
            <a:extLst>
              <a:ext uri="{FF2B5EF4-FFF2-40B4-BE49-F238E27FC236}">
                <a16:creationId xmlns:a16="http://schemas.microsoft.com/office/drawing/2014/main" id="{850857A0-77CA-4921-BDC3-EC2951010C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3972" y="3350116"/>
            <a:ext cx="1190343" cy="1190343"/>
          </a:xfrm>
          <a:prstGeom prst="rect">
            <a:avLst/>
          </a:prstGeom>
        </p:spPr>
      </p:pic>
      <p:pic>
        <p:nvPicPr>
          <p:cNvPr id="12" name="Picture 11" descr="A picture containing clipart&#10;&#10;Description generated with high confidence">
            <a:extLst>
              <a:ext uri="{FF2B5EF4-FFF2-40B4-BE49-F238E27FC236}">
                <a16:creationId xmlns:a16="http://schemas.microsoft.com/office/drawing/2014/main" id="{DFAAD417-0D3E-4FD0-A87E-03709FC0E1B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 r="70430" b="-2271"/>
          <a:stretch/>
        </p:blipFill>
        <p:spPr>
          <a:xfrm>
            <a:off x="2892530" y="1910391"/>
            <a:ext cx="903347" cy="1190363"/>
          </a:xfrm>
          <a:prstGeom prst="rect">
            <a:avLst/>
          </a:prstGeom>
        </p:spPr>
      </p:pic>
      <p:pic>
        <p:nvPicPr>
          <p:cNvPr id="3" name="Picture 2" descr="A picture containing outdoor, water, sitting, building&#10;&#10;Description automatically generated">
            <a:extLst>
              <a:ext uri="{FF2B5EF4-FFF2-40B4-BE49-F238E27FC236}">
                <a16:creationId xmlns:a16="http://schemas.microsoft.com/office/drawing/2014/main" id="{D8628FF5-1B61-4B3F-BFAC-9DBC20118F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3972" y="4917046"/>
            <a:ext cx="1204413" cy="1140744"/>
          </a:xfrm>
          <a:prstGeom prst="rect">
            <a:avLst/>
          </a:prstGeom>
        </p:spPr>
      </p:pic>
    </p:spTree>
    <p:extLst>
      <p:ext uri="{BB962C8B-B14F-4D97-AF65-F5344CB8AC3E}">
        <p14:creationId xmlns:p14="http://schemas.microsoft.com/office/powerpoint/2010/main" val="54706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3B537FB-FBBC-4150-A692-16A06A02A83A}"/>
              </a:ext>
            </a:extLst>
          </p:cNvPr>
          <p:cNvSpPr txBox="1"/>
          <p:nvPr/>
        </p:nvSpPr>
        <p:spPr>
          <a:xfrm>
            <a:off x="383714" y="730856"/>
            <a:ext cx="11237976" cy="646331"/>
          </a:xfrm>
          <a:prstGeom prst="rect">
            <a:avLst/>
          </a:prstGeom>
          <a:noFill/>
        </p:spPr>
        <p:txBody>
          <a:bodyPr wrap="square">
            <a:spAutoFit/>
          </a:bodyPr>
          <a:lstStyle/>
          <a:p>
            <a:pPr algn="ctr"/>
            <a:r>
              <a:rPr lang="en-US" sz="3600" b="1" dirty="0">
                <a:solidFill>
                  <a:srgbClr val="800000"/>
                </a:solidFill>
                <a:effectLst/>
                <a:latin typeface="Proxima Nova Rg" panose="02000506030000020004" pitchFamily="50" charset="0"/>
                <a:ea typeface="Calibri" panose="020F0502020204030204" pitchFamily="34" charset="0"/>
                <a:cs typeface="Proxima Nova Rg" panose="02000506030000020004" pitchFamily="50" charset="0"/>
              </a:rPr>
              <a:t>Benefits of Your Membership</a:t>
            </a:r>
            <a:endParaRPr lang="en-US" sz="3600" dirty="0"/>
          </a:p>
        </p:txBody>
      </p:sp>
      <p:sp>
        <p:nvSpPr>
          <p:cNvPr id="9" name="TextBox 8">
            <a:extLst>
              <a:ext uri="{FF2B5EF4-FFF2-40B4-BE49-F238E27FC236}">
                <a16:creationId xmlns:a16="http://schemas.microsoft.com/office/drawing/2014/main" id="{F74D25A3-B9D1-496F-8726-21667D8B50AB}"/>
              </a:ext>
            </a:extLst>
          </p:cNvPr>
          <p:cNvSpPr txBox="1"/>
          <p:nvPr/>
        </p:nvSpPr>
        <p:spPr>
          <a:xfrm>
            <a:off x="3918019" y="3262886"/>
            <a:ext cx="7108195" cy="2246769"/>
          </a:xfrm>
          <a:prstGeom prst="rect">
            <a:avLst/>
          </a:prstGeom>
          <a:noFill/>
        </p:spPr>
        <p:txBody>
          <a:bodyPr wrap="square">
            <a:spAutoFit/>
          </a:bodyPr>
          <a:lstStyle/>
          <a:p>
            <a:r>
              <a:rPr lang="en-US" sz="2000" dirty="0">
                <a:solidFill>
                  <a:srgbClr val="100A0A"/>
                </a:solidFill>
                <a:latin typeface="proxima-nova"/>
              </a:rPr>
              <a:t>Educational Partners: </a:t>
            </a:r>
            <a:r>
              <a:rPr lang="en-US" sz="2000" dirty="0">
                <a:hlinkClick r:id="rId3"/>
              </a:rPr>
              <a:t>https://www.nationalald.org/partners</a:t>
            </a:r>
            <a:endParaRPr lang="en-US" sz="2000" dirty="0"/>
          </a:p>
          <a:p>
            <a:endParaRPr lang="en-US" sz="2000" dirty="0"/>
          </a:p>
          <a:p>
            <a:endParaRPr lang="en-US" sz="2000" dirty="0"/>
          </a:p>
          <a:p>
            <a:endParaRPr lang="en-US" sz="2000" dirty="0"/>
          </a:p>
          <a:p>
            <a:endParaRPr lang="en-US" sz="2000" dirty="0"/>
          </a:p>
          <a:p>
            <a:endParaRPr lang="en-US" sz="2000" dirty="0">
              <a:solidFill>
                <a:srgbClr val="100A0A"/>
              </a:solidFill>
              <a:latin typeface="proxima-nova"/>
            </a:endParaRPr>
          </a:p>
          <a:p>
            <a:r>
              <a:rPr lang="en-US" sz="2000" dirty="0">
                <a:solidFill>
                  <a:srgbClr val="100A0A"/>
                </a:solidFill>
                <a:latin typeface="proxima-nova"/>
              </a:rPr>
              <a:t>Wear Honor Cords at Graduation: </a:t>
            </a:r>
            <a:r>
              <a:rPr lang="en-US" sz="2000" dirty="0">
                <a:hlinkClick r:id="rId4"/>
              </a:rPr>
              <a:t>https://www.shopald.org/</a:t>
            </a:r>
            <a:endParaRPr lang="en-US" sz="2000" dirty="0"/>
          </a:p>
        </p:txBody>
      </p:sp>
      <p:pic>
        <p:nvPicPr>
          <p:cNvPr id="2" name="Picture 1" descr="A close up of a rope&#10;&#10;Description generated with high confidence">
            <a:extLst>
              <a:ext uri="{FF2B5EF4-FFF2-40B4-BE49-F238E27FC236}">
                <a16:creationId xmlns:a16="http://schemas.microsoft.com/office/drawing/2014/main" id="{3E03FE3C-104B-45C4-93DC-E69526C25B05}"/>
              </a:ext>
            </a:extLst>
          </p:cNvPr>
          <p:cNvPicPr>
            <a:picLocks noChangeAspect="1"/>
          </p:cNvPicPr>
          <p:nvPr/>
        </p:nvPicPr>
        <p:blipFill rotWithShape="1">
          <a:blip r:embed="rId5">
            <a:extLst>
              <a:ext uri="{28A0092B-C50C-407E-A947-70E740481C1C}">
                <a14:useLocalDpi xmlns:a14="http://schemas.microsoft.com/office/drawing/2010/main" val="0"/>
              </a:ext>
            </a:extLst>
          </a:blip>
          <a:srcRect l="36376" t="28390" r="9139" b="24946"/>
          <a:stretch/>
        </p:blipFill>
        <p:spPr>
          <a:xfrm>
            <a:off x="2267761" y="4641908"/>
            <a:ext cx="1173246" cy="1339771"/>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3100997F-FA2E-4A40-A5F4-B1A1D32803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760" y="2875878"/>
            <a:ext cx="1266247" cy="1339771"/>
          </a:xfrm>
          <a:prstGeom prst="rect">
            <a:avLst/>
          </a:prstGeom>
        </p:spPr>
      </p:pic>
      <p:sp>
        <p:nvSpPr>
          <p:cNvPr id="11" name="TextBox 10">
            <a:extLst>
              <a:ext uri="{FF2B5EF4-FFF2-40B4-BE49-F238E27FC236}">
                <a16:creationId xmlns:a16="http://schemas.microsoft.com/office/drawing/2014/main" id="{7E51FC5A-C156-44D0-9B7B-27F2051C1675}"/>
              </a:ext>
            </a:extLst>
          </p:cNvPr>
          <p:cNvSpPr txBox="1"/>
          <p:nvPr/>
        </p:nvSpPr>
        <p:spPr>
          <a:xfrm>
            <a:off x="3888909" y="1862854"/>
            <a:ext cx="6094476" cy="369332"/>
          </a:xfrm>
          <a:prstGeom prst="rect">
            <a:avLst/>
          </a:prstGeom>
          <a:noFill/>
        </p:spPr>
        <p:txBody>
          <a:bodyPr wrap="square">
            <a:spAutoFit/>
          </a:bodyPr>
          <a:lstStyle/>
          <a:p>
            <a:r>
              <a:rPr lang="en-US" sz="1800" dirty="0">
                <a:solidFill>
                  <a:srgbClr val="100A0A"/>
                </a:solidFill>
                <a:latin typeface="proxima-nova"/>
              </a:rPr>
              <a:t>Career Conversations: </a:t>
            </a:r>
            <a:r>
              <a:rPr lang="en-US" sz="1800" dirty="0">
                <a:solidFill>
                  <a:srgbClr val="100A0A"/>
                </a:solidFill>
                <a:latin typeface="proxima-nova"/>
                <a:hlinkClick r:id="rId7"/>
              </a:rPr>
              <a:t>https://www.nationalald.org/career</a:t>
            </a:r>
            <a:r>
              <a:rPr lang="en-US" sz="1800" dirty="0">
                <a:solidFill>
                  <a:srgbClr val="100A0A"/>
                </a:solidFill>
                <a:latin typeface="proxima-nova"/>
              </a:rPr>
              <a:t> </a:t>
            </a:r>
            <a:endParaRPr lang="en-US" dirty="0"/>
          </a:p>
        </p:txBody>
      </p:sp>
      <p:pic>
        <p:nvPicPr>
          <p:cNvPr id="6" name="Picture 5" descr="A close up of a sign&#10;&#10;Description automatically generated">
            <a:extLst>
              <a:ext uri="{FF2B5EF4-FFF2-40B4-BE49-F238E27FC236}">
                <a16:creationId xmlns:a16="http://schemas.microsoft.com/office/drawing/2014/main" id="{134B06FF-2237-489B-9344-35CE1CE67A3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2967"/>
          <a:stretch/>
        </p:blipFill>
        <p:spPr>
          <a:xfrm>
            <a:off x="1780699" y="1671132"/>
            <a:ext cx="1801119" cy="695160"/>
          </a:xfrm>
          <a:prstGeom prst="rect">
            <a:avLst/>
          </a:prstGeom>
        </p:spPr>
      </p:pic>
    </p:spTree>
    <p:extLst>
      <p:ext uri="{BB962C8B-B14F-4D97-AF65-F5344CB8AC3E}">
        <p14:creationId xmlns:p14="http://schemas.microsoft.com/office/powerpoint/2010/main" val="130507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3B537FB-FBBC-4150-A692-16A06A02A83A}"/>
              </a:ext>
            </a:extLst>
          </p:cNvPr>
          <p:cNvSpPr txBox="1"/>
          <p:nvPr/>
        </p:nvSpPr>
        <p:spPr>
          <a:xfrm>
            <a:off x="383714" y="730856"/>
            <a:ext cx="1123797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00000"/>
                </a:solidFill>
                <a:effectLst/>
                <a:uLnTx/>
                <a:uFillTx/>
                <a:latin typeface="Proxima Nova Rg" panose="02000506030000020004" pitchFamily="50" charset="0"/>
                <a:ea typeface="Calibri" panose="020F0502020204030204" pitchFamily="34" charset="0"/>
                <a:cs typeface="Proxima Nova Rg" panose="02000506030000020004" pitchFamily="50" charset="0"/>
              </a:rPr>
              <a:t>Follow us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4BC5AB3-D610-4CD9-AB82-1C37C151613E}"/>
              </a:ext>
            </a:extLst>
          </p:cNvPr>
          <p:cNvSpPr txBox="1"/>
          <p:nvPr/>
        </p:nvSpPr>
        <p:spPr>
          <a:xfrm>
            <a:off x="477012" y="4492949"/>
            <a:ext cx="1114467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100A0A"/>
                </a:solidFill>
                <a:effectLst/>
                <a:uLnTx/>
                <a:uFillTx/>
                <a:latin typeface="proxima-nova"/>
                <a:ea typeface="+mn-ea"/>
                <a:cs typeface="+mn-cs"/>
              </a:rPr>
              <a:t>@nationalALD</a:t>
            </a:r>
            <a:endPar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Icon&#10;&#10;Description automatically generated">
            <a:extLst>
              <a:ext uri="{FF2B5EF4-FFF2-40B4-BE49-F238E27FC236}">
                <a16:creationId xmlns:a16="http://schemas.microsoft.com/office/drawing/2014/main" id="{8FB6F93D-6A54-4476-A5EA-4457CBC95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1302" y="1869764"/>
            <a:ext cx="2143125" cy="2143125"/>
          </a:xfrm>
          <a:prstGeom prst="rect">
            <a:avLst/>
          </a:prstGeom>
        </p:spPr>
      </p:pic>
      <p:pic>
        <p:nvPicPr>
          <p:cNvPr id="11" name="Picture 10" descr="Icon&#10;&#10;Description automatically generated">
            <a:extLst>
              <a:ext uri="{FF2B5EF4-FFF2-40B4-BE49-F238E27FC236}">
                <a16:creationId xmlns:a16="http://schemas.microsoft.com/office/drawing/2014/main" id="{78D669D4-90AA-4F69-A3C6-E7645980C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29" y="1182333"/>
            <a:ext cx="2143125" cy="214312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528BAB23-3B8E-4426-ADC8-DC7381D30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0314" y="1160305"/>
            <a:ext cx="1905000" cy="1895475"/>
          </a:xfrm>
          <a:prstGeom prst="rect">
            <a:avLst/>
          </a:prstGeom>
        </p:spPr>
      </p:pic>
      <p:pic>
        <p:nvPicPr>
          <p:cNvPr id="15" name="Picture 14" descr="Logo, company name&#10;&#10;Description automatically generated">
            <a:extLst>
              <a:ext uri="{FF2B5EF4-FFF2-40B4-BE49-F238E27FC236}">
                <a16:creationId xmlns:a16="http://schemas.microsoft.com/office/drawing/2014/main" id="{9BCD8069-8DE8-43E3-983F-4F924CAEA5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4362" y="2062354"/>
            <a:ext cx="2143125" cy="2143125"/>
          </a:xfrm>
          <a:prstGeom prst="rect">
            <a:avLst/>
          </a:prstGeom>
        </p:spPr>
      </p:pic>
    </p:spTree>
    <p:extLst>
      <p:ext uri="{BB962C8B-B14F-4D97-AF65-F5344CB8AC3E}">
        <p14:creationId xmlns:p14="http://schemas.microsoft.com/office/powerpoint/2010/main" val="1101015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5163029B-B3A4-4B24-A264-5E6432739C40}"/>
              </a:ext>
            </a:extLst>
          </p:cNvPr>
          <p:cNvSpPr>
            <a:spLocks noGrp="1"/>
          </p:cNvSpPr>
          <p:nvPr>
            <p:ph idx="1"/>
          </p:nvPr>
        </p:nvSpPr>
        <p:spPr>
          <a:xfrm>
            <a:off x="1616298" y="1144207"/>
            <a:ext cx="8229600" cy="4525963"/>
          </a:xfrm>
        </p:spPr>
        <p:txBody>
          <a:bodyPr>
            <a:normAutofit/>
          </a:bodyPr>
          <a:lstStyle/>
          <a:p>
            <a:pPr lvl="1">
              <a:buFont typeface="Arial" panose="020B0604020202020204" pitchFamily="34" charset="0"/>
              <a:buChar char="•"/>
            </a:pPr>
            <a:r>
              <a:rPr lang="en-US" sz="4000" dirty="0">
                <a:solidFill>
                  <a:schemeClr val="tx1"/>
                </a:solidFill>
                <a:latin typeface="proxima-nova"/>
              </a:rPr>
              <a:t>Introductions</a:t>
            </a:r>
          </a:p>
          <a:p>
            <a:pPr lvl="1">
              <a:buFont typeface="Arial" panose="020B0604020202020204" pitchFamily="34" charset="0"/>
              <a:buChar char="•"/>
            </a:pPr>
            <a:r>
              <a:rPr lang="en-US" sz="4000" dirty="0">
                <a:solidFill>
                  <a:schemeClr val="tx1"/>
                </a:solidFill>
                <a:latin typeface="proxima-nova"/>
              </a:rPr>
              <a:t>Induction of Members</a:t>
            </a:r>
          </a:p>
          <a:p>
            <a:pPr lvl="1">
              <a:buFont typeface="Arial" panose="020B0604020202020204" pitchFamily="34" charset="0"/>
              <a:buChar char="•"/>
            </a:pPr>
            <a:r>
              <a:rPr lang="en-US" sz="4000" dirty="0">
                <a:solidFill>
                  <a:schemeClr val="tx1"/>
                </a:solidFill>
                <a:latin typeface="proxima-nova"/>
              </a:rPr>
              <a:t>Installation of Chapter Officers</a:t>
            </a:r>
          </a:p>
          <a:p>
            <a:pPr lvl="1">
              <a:buFont typeface="Arial" panose="020B0604020202020204" pitchFamily="34" charset="0"/>
              <a:buChar char="•"/>
            </a:pPr>
            <a:r>
              <a:rPr lang="en-US" sz="4000" dirty="0">
                <a:solidFill>
                  <a:schemeClr val="tx1"/>
                </a:solidFill>
                <a:latin typeface="proxima-nova"/>
              </a:rPr>
              <a:t>National Council Welcome </a:t>
            </a:r>
          </a:p>
          <a:p>
            <a:pPr lvl="1">
              <a:buFont typeface="Arial" panose="020B0604020202020204" pitchFamily="34" charset="0"/>
              <a:buChar char="•"/>
            </a:pPr>
            <a:r>
              <a:rPr lang="en-US" sz="4000" dirty="0">
                <a:solidFill>
                  <a:schemeClr val="tx1"/>
                </a:solidFill>
                <a:latin typeface="proxima-nova"/>
              </a:rPr>
              <a:t>Chapter Benefits</a:t>
            </a:r>
          </a:p>
          <a:p>
            <a:pPr lvl="1">
              <a:buFont typeface="Arial" panose="020B0604020202020204" pitchFamily="34" charset="0"/>
              <a:buChar char="•"/>
            </a:pPr>
            <a:r>
              <a:rPr lang="en-US" sz="4000" dirty="0">
                <a:solidFill>
                  <a:schemeClr val="tx1"/>
                </a:solidFill>
                <a:latin typeface="proxima-nova"/>
              </a:rPr>
              <a:t>Closing</a:t>
            </a:r>
          </a:p>
        </p:txBody>
      </p:sp>
      <p:pic>
        <p:nvPicPr>
          <p:cNvPr id="4" name="Picture 3">
            <a:extLst>
              <a:ext uri="{FF2B5EF4-FFF2-40B4-BE49-F238E27FC236}">
                <a16:creationId xmlns:a16="http://schemas.microsoft.com/office/drawing/2014/main" id="{D09FB3EC-2000-4570-9227-5A5B7CCC6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6595" y="3258654"/>
            <a:ext cx="1752600" cy="2615986"/>
          </a:xfrm>
          <a:prstGeom prst="rect">
            <a:avLst/>
          </a:prstGeom>
        </p:spPr>
      </p:pic>
    </p:spTree>
    <p:extLst>
      <p:ext uri="{BB962C8B-B14F-4D97-AF65-F5344CB8AC3E}">
        <p14:creationId xmlns:p14="http://schemas.microsoft.com/office/powerpoint/2010/main" val="2183095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text, sign&#10;&#10;Description automatically generated">
            <a:extLst>
              <a:ext uri="{FF2B5EF4-FFF2-40B4-BE49-F238E27FC236}">
                <a16:creationId xmlns:a16="http://schemas.microsoft.com/office/drawing/2014/main" id="{D80B8D24-9E0F-400A-B0FA-E4A4E74BA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6678">
            <a:off x="958021" y="2258469"/>
            <a:ext cx="3140431" cy="1817379"/>
          </a:xfrm>
          <a:prstGeom prst="rect">
            <a:avLst/>
          </a:prstGeom>
        </p:spPr>
      </p:pic>
      <p:pic>
        <p:nvPicPr>
          <p:cNvPr id="5" name="Picture 4" descr="A group of people posing for the camera&#10;&#10;Description automatically generated">
            <a:extLst>
              <a:ext uri="{FF2B5EF4-FFF2-40B4-BE49-F238E27FC236}">
                <a16:creationId xmlns:a16="http://schemas.microsoft.com/office/drawing/2014/main" id="{A2962785-2942-4F7F-91BB-124AED259A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1020">
            <a:off x="7515534" y="3361613"/>
            <a:ext cx="4026638" cy="2905125"/>
          </a:xfrm>
          <a:prstGeom prst="rect">
            <a:avLst/>
          </a:prstGeom>
        </p:spPr>
      </p:pic>
      <p:pic>
        <p:nvPicPr>
          <p:cNvPr id="8" name="Picture 7" descr="Graphical user interface, application, Teams&#10;&#10;Description automatically generated">
            <a:extLst>
              <a:ext uri="{FF2B5EF4-FFF2-40B4-BE49-F238E27FC236}">
                <a16:creationId xmlns:a16="http://schemas.microsoft.com/office/drawing/2014/main" id="{D87BE85D-00F6-4BDF-B5C6-C0DDAA369C92}"/>
              </a:ext>
            </a:extLst>
          </p:cNvPr>
          <p:cNvPicPr>
            <a:picLocks noChangeAspect="1"/>
          </p:cNvPicPr>
          <p:nvPr/>
        </p:nvPicPr>
        <p:blipFill rotWithShape="1">
          <a:blip r:embed="rId5">
            <a:extLst>
              <a:ext uri="{28A0092B-C50C-407E-A947-70E740481C1C}">
                <a14:useLocalDpi xmlns:a14="http://schemas.microsoft.com/office/drawing/2010/main" val="0"/>
              </a:ext>
            </a:extLst>
          </a:blip>
          <a:srcRect t="50143"/>
          <a:stretch/>
        </p:blipFill>
        <p:spPr>
          <a:xfrm>
            <a:off x="3933330" y="4432595"/>
            <a:ext cx="3164532" cy="1794618"/>
          </a:xfrm>
          <a:prstGeom prst="rect">
            <a:avLst/>
          </a:prstGeom>
        </p:spPr>
      </p:pic>
      <p:pic>
        <p:nvPicPr>
          <p:cNvPr id="4" name="Picture 3" descr="A picture containing photo, computer, sitting, table&#10;&#10;Description automatically generated">
            <a:extLst>
              <a:ext uri="{FF2B5EF4-FFF2-40B4-BE49-F238E27FC236}">
                <a16:creationId xmlns:a16="http://schemas.microsoft.com/office/drawing/2014/main" id="{5B077C7E-4D51-4664-9A79-034AC95C86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8003" y="2407288"/>
            <a:ext cx="2974715" cy="1762272"/>
          </a:xfrm>
          <a:prstGeom prst="rect">
            <a:avLst/>
          </a:prstGeom>
        </p:spPr>
      </p:pic>
      <p:pic>
        <p:nvPicPr>
          <p:cNvPr id="13" name="Picture 12" descr="Graphical user interface, application, Teams&#10;&#10;Description automatically generated">
            <a:extLst>
              <a:ext uri="{FF2B5EF4-FFF2-40B4-BE49-F238E27FC236}">
                <a16:creationId xmlns:a16="http://schemas.microsoft.com/office/drawing/2014/main" id="{C9BFCC28-44EC-4277-806D-BFEAD82A3694}"/>
              </a:ext>
            </a:extLst>
          </p:cNvPr>
          <p:cNvPicPr>
            <a:picLocks noChangeAspect="1"/>
          </p:cNvPicPr>
          <p:nvPr/>
        </p:nvPicPr>
        <p:blipFill rotWithShape="1">
          <a:blip r:embed="rId5">
            <a:extLst>
              <a:ext uri="{28A0092B-C50C-407E-A947-70E740481C1C}">
                <a14:useLocalDpi xmlns:a14="http://schemas.microsoft.com/office/drawing/2010/main" val="0"/>
              </a:ext>
            </a:extLst>
          </a:blip>
          <a:srcRect b="50450"/>
          <a:stretch/>
        </p:blipFill>
        <p:spPr>
          <a:xfrm>
            <a:off x="768012" y="4410619"/>
            <a:ext cx="3164531" cy="1783544"/>
          </a:xfrm>
          <a:prstGeom prst="rect">
            <a:avLst/>
          </a:prstGeom>
        </p:spPr>
      </p:pic>
      <p:sp>
        <p:nvSpPr>
          <p:cNvPr id="2" name="Rectangle 1">
            <a:extLst>
              <a:ext uri="{FF2B5EF4-FFF2-40B4-BE49-F238E27FC236}">
                <a16:creationId xmlns:a16="http://schemas.microsoft.com/office/drawing/2014/main" id="{8F13D40C-713F-44A2-904D-BDDBA265FE43}"/>
              </a:ext>
            </a:extLst>
          </p:cNvPr>
          <p:cNvSpPr/>
          <p:nvPr/>
        </p:nvSpPr>
        <p:spPr>
          <a:xfrm>
            <a:off x="475439" y="1843211"/>
            <a:ext cx="112379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dobe Caslon Pro" panose="0205050205050A020403" pitchFamily="18" charset="0"/>
                <a:ea typeface="+mn-ea"/>
                <a:cs typeface="+mn-cs"/>
              </a:rPr>
              <a:t>Include pictures of service projects, campus activities, etc.</a:t>
            </a:r>
          </a:p>
        </p:txBody>
      </p:sp>
      <p:sp>
        <p:nvSpPr>
          <p:cNvPr id="7" name="TextBox 6">
            <a:extLst>
              <a:ext uri="{FF2B5EF4-FFF2-40B4-BE49-F238E27FC236}">
                <a16:creationId xmlns:a16="http://schemas.microsoft.com/office/drawing/2014/main" id="{F2EABF29-EC9F-4B5A-9114-34AA3F9A6DEA}"/>
              </a:ext>
            </a:extLst>
          </p:cNvPr>
          <p:cNvSpPr txBox="1"/>
          <p:nvPr/>
        </p:nvSpPr>
        <p:spPr>
          <a:xfrm rot="10800000" flipV="1">
            <a:off x="1914691" y="1403792"/>
            <a:ext cx="93252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00A0A"/>
                </a:solidFill>
                <a:effectLst/>
                <a:uLnTx/>
                <a:uFillTx/>
                <a:latin typeface="proxima-nova"/>
                <a:ea typeface="+mn-ea"/>
                <a:cs typeface="+mn-cs"/>
              </a:rPr>
              <a:t>{Create a few slides here outlining chapter programs, how they can get involved, etc.}</a:t>
            </a:r>
          </a:p>
        </p:txBody>
      </p:sp>
      <p:sp>
        <p:nvSpPr>
          <p:cNvPr id="9" name="TextBox 8">
            <a:extLst>
              <a:ext uri="{FF2B5EF4-FFF2-40B4-BE49-F238E27FC236}">
                <a16:creationId xmlns:a16="http://schemas.microsoft.com/office/drawing/2014/main" id="{912F299B-CB37-4844-9ABF-78FE627A8E3C}"/>
              </a:ext>
            </a:extLst>
          </p:cNvPr>
          <p:cNvSpPr txBox="1"/>
          <p:nvPr/>
        </p:nvSpPr>
        <p:spPr>
          <a:xfrm>
            <a:off x="477012" y="663837"/>
            <a:ext cx="1123797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00000"/>
                </a:solidFill>
                <a:effectLst/>
                <a:uLnTx/>
                <a:uFillTx/>
                <a:latin typeface="Proxima Nova Rg" panose="02000506030000020004" pitchFamily="50" charset="0"/>
                <a:ea typeface="Calibri" panose="020F0502020204030204" pitchFamily="34" charset="0"/>
                <a:cs typeface="Proxima Nova Rg" panose="02000506030000020004" pitchFamily="50" charset="0"/>
              </a:rPr>
              <a:t>What Our Chapter Does</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804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99506AE-E463-4331-991E-DD34A27E7C23}"/>
              </a:ext>
            </a:extLst>
          </p:cNvPr>
          <p:cNvSpPr/>
          <p:nvPr/>
        </p:nvSpPr>
        <p:spPr>
          <a:xfrm>
            <a:off x="-164641" y="5182550"/>
            <a:ext cx="11237975" cy="400110"/>
          </a:xfrm>
          <a:prstGeom prst="rect">
            <a:avLst/>
          </a:prstGeom>
        </p:spPr>
        <p:txBody>
          <a:bodyPr wrap="square">
            <a:spAutoFit/>
          </a:bodyPr>
          <a:lstStyle/>
          <a:p>
            <a:pPr algn="ctr"/>
            <a:r>
              <a:rPr lang="en-US" sz="2000" dirty="0">
                <a:solidFill>
                  <a:srgbClr val="100A0A"/>
                </a:solidFill>
                <a:latin typeface="proxima-nova"/>
              </a:rPr>
              <a:t>The National Honor Society for First-Year Success</a:t>
            </a:r>
            <a:endParaRPr lang="en-US" sz="2000" dirty="0"/>
          </a:p>
        </p:txBody>
      </p:sp>
      <p:pic>
        <p:nvPicPr>
          <p:cNvPr id="5" name="Picture 4" descr="A drawing of a cartoon character&#10;&#10;Description generated with high confidence">
            <a:extLst>
              <a:ext uri="{FF2B5EF4-FFF2-40B4-BE49-F238E27FC236}">
                <a16:creationId xmlns:a16="http://schemas.microsoft.com/office/drawing/2014/main" id="{AE73A060-9CE9-4DC8-ADF3-B92D8014A7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0062" y="2961189"/>
            <a:ext cx="1951888" cy="2913451"/>
          </a:xfrm>
          <a:prstGeom prst="rect">
            <a:avLst/>
          </a:prstGeom>
        </p:spPr>
      </p:pic>
      <p:sp>
        <p:nvSpPr>
          <p:cNvPr id="4" name="Rectangle 3">
            <a:extLst>
              <a:ext uri="{FF2B5EF4-FFF2-40B4-BE49-F238E27FC236}">
                <a16:creationId xmlns:a16="http://schemas.microsoft.com/office/drawing/2014/main" id="{449E3582-FEEA-47AA-A39E-B0A62B917F96}"/>
              </a:ext>
            </a:extLst>
          </p:cNvPr>
          <p:cNvSpPr/>
          <p:nvPr/>
        </p:nvSpPr>
        <p:spPr>
          <a:xfrm>
            <a:off x="477013" y="751608"/>
            <a:ext cx="11237975" cy="2123658"/>
          </a:xfrm>
          <a:prstGeom prst="rect">
            <a:avLst/>
          </a:prstGeom>
        </p:spPr>
        <p:txBody>
          <a:bodyPr wrap="square">
            <a:spAutoFit/>
          </a:bodyPr>
          <a:lstStyle/>
          <a:p>
            <a:pPr algn="ctr"/>
            <a:r>
              <a:rPr lang="en-US" sz="4400" dirty="0">
                <a:solidFill>
                  <a:srgbClr val="100A0A"/>
                </a:solidFill>
                <a:latin typeface="proxima-nova"/>
              </a:rPr>
              <a:t>Thank you for attending the </a:t>
            </a:r>
            <a:br>
              <a:rPr lang="en-US" sz="4400" dirty="0">
                <a:solidFill>
                  <a:srgbClr val="100A0A"/>
                </a:solidFill>
                <a:latin typeface="proxima-nova"/>
              </a:rPr>
            </a:br>
            <a:r>
              <a:rPr lang="en-US" sz="4400" dirty="0">
                <a:solidFill>
                  <a:srgbClr val="100A0A"/>
                </a:solidFill>
                <a:latin typeface="proxima-nova"/>
              </a:rPr>
              <a:t>ALD Induction Ceremony. </a:t>
            </a:r>
          </a:p>
          <a:p>
            <a:pPr algn="ctr"/>
            <a:r>
              <a:rPr lang="en-US" sz="4400" dirty="0">
                <a:solidFill>
                  <a:srgbClr val="100A0A"/>
                </a:solidFill>
                <a:latin typeface="proxima-nova"/>
              </a:rPr>
              <a:t>All the best to our New Members! </a:t>
            </a:r>
          </a:p>
        </p:txBody>
      </p:sp>
      <p:sp>
        <p:nvSpPr>
          <p:cNvPr id="6" name="Rectangle 5">
            <a:extLst>
              <a:ext uri="{FF2B5EF4-FFF2-40B4-BE49-F238E27FC236}">
                <a16:creationId xmlns:a16="http://schemas.microsoft.com/office/drawing/2014/main" id="{0E78D3A0-4EE4-4886-AFB2-CD5725627DE0}"/>
              </a:ext>
            </a:extLst>
          </p:cNvPr>
          <p:cNvSpPr/>
          <p:nvPr/>
        </p:nvSpPr>
        <p:spPr>
          <a:xfrm>
            <a:off x="-164641" y="4255720"/>
            <a:ext cx="11237975" cy="923330"/>
          </a:xfrm>
          <a:prstGeom prst="rect">
            <a:avLst/>
          </a:prstGeom>
        </p:spPr>
        <p:txBody>
          <a:bodyPr wrap="square">
            <a:spAutoFit/>
          </a:bodyPr>
          <a:lstStyle/>
          <a:p>
            <a:pPr algn="ctr"/>
            <a:r>
              <a:rPr lang="en-US" sz="5400" b="1" dirty="0">
                <a:solidFill>
                  <a:srgbClr val="C00000"/>
                </a:solidFill>
                <a:latin typeface="Garamond" panose="02020404030301010803" pitchFamily="18" charset="0"/>
              </a:rPr>
              <a:t>Alpha Lambda Delta</a:t>
            </a:r>
          </a:p>
        </p:txBody>
      </p:sp>
    </p:spTree>
    <p:extLst>
      <p:ext uri="{BB962C8B-B14F-4D97-AF65-F5344CB8AC3E}">
        <p14:creationId xmlns:p14="http://schemas.microsoft.com/office/powerpoint/2010/main" val="165607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D63DC7-DB0E-4268-BA8C-2D3C52D91D3C}"/>
              </a:ext>
            </a:extLst>
          </p:cNvPr>
          <p:cNvSpPr txBox="1"/>
          <p:nvPr/>
        </p:nvSpPr>
        <p:spPr>
          <a:xfrm>
            <a:off x="477012" y="763714"/>
            <a:ext cx="11237976" cy="1100045"/>
          </a:xfrm>
          <a:prstGeom prst="rect">
            <a:avLst/>
          </a:prstGeom>
          <a:noFill/>
        </p:spPr>
        <p:txBody>
          <a:bodyPr wrap="square">
            <a:spAutoFit/>
          </a:bodyPr>
          <a:lstStyle/>
          <a:p>
            <a:pPr marL="889000" marR="889000">
              <a:lnSpc>
                <a:spcPct val="120000"/>
              </a:lnSpc>
              <a:spcBef>
                <a:spcPts val="0"/>
              </a:spcBef>
              <a:spcAft>
                <a:spcPts val="0"/>
              </a:spcAft>
            </a:pP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Alpha Lambda Delta is a national society which honors high academic achievement in the first year of college. </a:t>
            </a:r>
            <a:endParaRPr lang="en-US" sz="2800" dirty="0">
              <a:solidFill>
                <a:srgbClr val="000000"/>
              </a:solidFill>
              <a:effectLst/>
              <a:latin typeface="MinionPro-Regular"/>
              <a:ea typeface="Calibri" panose="020F0502020204030204" pitchFamily="34" charset="0"/>
              <a:cs typeface="MinionPro-Regular"/>
            </a:endParaRPr>
          </a:p>
        </p:txBody>
      </p:sp>
      <p:pic>
        <p:nvPicPr>
          <p:cNvPr id="3" name="Picture 2" descr="A picture containing bench, sitting, wooden, table&#10;&#10;Description automatically generated">
            <a:extLst>
              <a:ext uri="{FF2B5EF4-FFF2-40B4-BE49-F238E27FC236}">
                <a16:creationId xmlns:a16="http://schemas.microsoft.com/office/drawing/2014/main" id="{D0E8ADB5-9338-48E7-83A4-4AF34B9088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9308" y="2343819"/>
            <a:ext cx="4913383" cy="3401378"/>
          </a:xfrm>
          <a:prstGeom prst="rect">
            <a:avLst/>
          </a:prstGeom>
        </p:spPr>
      </p:pic>
    </p:spTree>
    <p:extLst>
      <p:ext uri="{BB962C8B-B14F-4D97-AF65-F5344CB8AC3E}">
        <p14:creationId xmlns:p14="http://schemas.microsoft.com/office/powerpoint/2010/main" val="3566505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a photo&#10;&#10;Description automatically generated">
            <a:extLst>
              <a:ext uri="{FF2B5EF4-FFF2-40B4-BE49-F238E27FC236}">
                <a16:creationId xmlns:a16="http://schemas.microsoft.com/office/drawing/2014/main" id="{39E54E50-6843-4E5B-9B31-041CDAE8E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620" y="2140154"/>
            <a:ext cx="7863840" cy="4191686"/>
          </a:xfrm>
          <a:prstGeom prst="rect">
            <a:avLst/>
          </a:prstGeom>
        </p:spPr>
      </p:pic>
      <p:sp>
        <p:nvSpPr>
          <p:cNvPr id="10" name="TextBox 9">
            <a:extLst>
              <a:ext uri="{FF2B5EF4-FFF2-40B4-BE49-F238E27FC236}">
                <a16:creationId xmlns:a16="http://schemas.microsoft.com/office/drawing/2014/main" id="{E86616E6-D703-43E3-B633-AD0BBCB3F5F1}"/>
              </a:ext>
            </a:extLst>
          </p:cNvPr>
          <p:cNvSpPr txBox="1"/>
          <p:nvPr/>
        </p:nvSpPr>
        <p:spPr>
          <a:xfrm>
            <a:off x="1006199" y="686737"/>
            <a:ext cx="10176456" cy="1617109"/>
          </a:xfrm>
          <a:prstGeom prst="rect">
            <a:avLst/>
          </a:prstGeom>
          <a:noFill/>
        </p:spPr>
        <p:txBody>
          <a:bodyPr wrap="square">
            <a:spAutoFit/>
          </a:bodyPr>
          <a:lstStyle/>
          <a:p>
            <a:pPr marL="889000" marR="889000">
              <a:lnSpc>
                <a:spcPct val="120000"/>
              </a:lnSpc>
              <a:spcBef>
                <a:spcPts val="0"/>
              </a:spcBef>
              <a:spcAft>
                <a:spcPts val="0"/>
              </a:spcAft>
            </a:pP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Alpha Lambda Delta was founded as an honor society in 1924 at the University of Illinois by the Dean of Women, Maria Leonard. </a:t>
            </a:r>
            <a:endParaRPr lang="en-US" sz="2800" dirty="0">
              <a:solidFill>
                <a:srgbClr val="000000"/>
              </a:solidFill>
              <a:effectLst/>
              <a:latin typeface="MinionPro-Regular"/>
              <a:ea typeface="Calibri" panose="020F0502020204030204" pitchFamily="34" charset="0"/>
              <a:cs typeface="MinionPro-Regular"/>
            </a:endParaRPr>
          </a:p>
        </p:txBody>
      </p:sp>
    </p:spTree>
    <p:extLst>
      <p:ext uri="{BB962C8B-B14F-4D97-AF65-F5344CB8AC3E}">
        <p14:creationId xmlns:p14="http://schemas.microsoft.com/office/powerpoint/2010/main" val="198661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D63DC7-DB0E-4268-BA8C-2D3C52D91D3C}"/>
              </a:ext>
            </a:extLst>
          </p:cNvPr>
          <p:cNvSpPr txBox="1"/>
          <p:nvPr/>
        </p:nvSpPr>
        <p:spPr>
          <a:xfrm>
            <a:off x="873617" y="847591"/>
            <a:ext cx="10444766" cy="700448"/>
          </a:xfrm>
          <a:prstGeom prst="rect">
            <a:avLst/>
          </a:prstGeom>
          <a:noFill/>
        </p:spPr>
        <p:txBody>
          <a:bodyPr wrap="square">
            <a:spAutoFit/>
          </a:bodyPr>
          <a:lstStyle/>
          <a:p>
            <a:pPr marL="889000" marR="889000">
              <a:lnSpc>
                <a:spcPct val="120000"/>
              </a:lnSpc>
              <a:spcBef>
                <a:spcPts val="0"/>
              </a:spcBef>
              <a:spcAft>
                <a:spcPts val="0"/>
              </a:spcAft>
            </a:pPr>
            <a:endPar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endParaRPr>
          </a:p>
          <a:p>
            <a:pPr marL="889000" marR="889000">
              <a:lnSpc>
                <a:spcPct val="120000"/>
              </a:lnSpc>
              <a:spcBef>
                <a:spcPts val="0"/>
              </a:spcBef>
              <a:spcAft>
                <a:spcPts val="0"/>
              </a:spcAft>
            </a:pPr>
            <a:endParaRPr lang="en-US" sz="1600" dirty="0">
              <a:solidFill>
                <a:srgbClr val="000000"/>
              </a:solidFill>
              <a:effectLst/>
              <a:latin typeface="MinionPro-Regular"/>
              <a:ea typeface="Calibri" panose="020F0502020204030204" pitchFamily="34" charset="0"/>
              <a:cs typeface="MinionPro-Regular"/>
            </a:endParaRPr>
          </a:p>
        </p:txBody>
      </p:sp>
      <p:sp>
        <p:nvSpPr>
          <p:cNvPr id="9" name="TextBox 8">
            <a:extLst>
              <a:ext uri="{FF2B5EF4-FFF2-40B4-BE49-F238E27FC236}">
                <a16:creationId xmlns:a16="http://schemas.microsoft.com/office/drawing/2014/main" id="{B09C415E-66BE-4214-B2A2-93963BF7FAC1}"/>
              </a:ext>
            </a:extLst>
          </p:cNvPr>
          <p:cNvSpPr txBox="1"/>
          <p:nvPr/>
        </p:nvSpPr>
        <p:spPr>
          <a:xfrm>
            <a:off x="873617" y="1052225"/>
            <a:ext cx="10122795" cy="4711996"/>
          </a:xfrm>
          <a:prstGeom prst="rect">
            <a:avLst/>
          </a:prstGeom>
          <a:noFill/>
        </p:spPr>
        <p:txBody>
          <a:bodyPr wrap="square">
            <a:spAutoFit/>
          </a:bodyPr>
          <a:lstStyle/>
          <a:p>
            <a:pPr marL="889000" marR="889000">
              <a:lnSpc>
                <a:spcPct val="120000"/>
              </a:lnSpc>
              <a:spcBef>
                <a:spcPts val="0"/>
              </a:spcBef>
              <a:spcAft>
                <a:spcPts val="0"/>
              </a:spcAft>
            </a:pPr>
            <a:r>
              <a:rPr lang="en-US" sz="36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These candidates who are now presented for induction have attained the high standard required by National Alpha Lambda Delta and are worthy to be recognized by both their college and this organization for their notable achievement in scholarship.</a:t>
            </a:r>
            <a:endParaRPr lang="en-US" sz="3600" dirty="0">
              <a:solidFill>
                <a:srgbClr val="000000"/>
              </a:solidFill>
              <a:effectLst/>
              <a:latin typeface="MinionPro-Regular"/>
              <a:ea typeface="Calibri" panose="020F0502020204030204" pitchFamily="34" charset="0"/>
              <a:cs typeface="MinionPro-Regular"/>
            </a:endParaRPr>
          </a:p>
        </p:txBody>
      </p:sp>
    </p:spTree>
    <p:extLst>
      <p:ext uri="{BB962C8B-B14F-4D97-AF65-F5344CB8AC3E}">
        <p14:creationId xmlns:p14="http://schemas.microsoft.com/office/powerpoint/2010/main" val="193264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D63DC7-DB0E-4268-BA8C-2D3C52D91D3C}"/>
              </a:ext>
            </a:extLst>
          </p:cNvPr>
          <p:cNvSpPr txBox="1"/>
          <p:nvPr/>
        </p:nvSpPr>
        <p:spPr>
          <a:xfrm>
            <a:off x="873617" y="847591"/>
            <a:ext cx="10444766" cy="700448"/>
          </a:xfrm>
          <a:prstGeom prst="rect">
            <a:avLst/>
          </a:prstGeom>
          <a:noFill/>
        </p:spPr>
        <p:txBody>
          <a:bodyPr wrap="square">
            <a:spAutoFit/>
          </a:bodyPr>
          <a:lstStyle/>
          <a:p>
            <a:pPr marL="889000" marR="889000">
              <a:lnSpc>
                <a:spcPct val="120000"/>
              </a:lnSpc>
              <a:spcBef>
                <a:spcPts val="0"/>
              </a:spcBef>
              <a:spcAft>
                <a:spcPts val="0"/>
              </a:spcAft>
            </a:pPr>
            <a:endPar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endParaRPr>
          </a:p>
          <a:p>
            <a:pPr marL="889000" marR="889000">
              <a:lnSpc>
                <a:spcPct val="120000"/>
              </a:lnSpc>
              <a:spcBef>
                <a:spcPts val="0"/>
              </a:spcBef>
              <a:spcAft>
                <a:spcPts val="0"/>
              </a:spcAft>
            </a:pPr>
            <a:endParaRPr lang="en-US" sz="1600" dirty="0">
              <a:solidFill>
                <a:srgbClr val="000000"/>
              </a:solidFill>
              <a:effectLst/>
              <a:latin typeface="MinionPro-Regular"/>
              <a:ea typeface="Calibri" panose="020F0502020204030204" pitchFamily="34" charset="0"/>
              <a:cs typeface="MinionPro-Regular"/>
            </a:endParaRPr>
          </a:p>
        </p:txBody>
      </p:sp>
      <p:sp>
        <p:nvSpPr>
          <p:cNvPr id="11" name="TextBox 10">
            <a:extLst>
              <a:ext uri="{FF2B5EF4-FFF2-40B4-BE49-F238E27FC236}">
                <a16:creationId xmlns:a16="http://schemas.microsoft.com/office/drawing/2014/main" id="{F945D55F-BE5C-4FDF-8FCF-D3C61F5D4679}"/>
              </a:ext>
            </a:extLst>
          </p:cNvPr>
          <p:cNvSpPr txBox="1"/>
          <p:nvPr/>
        </p:nvSpPr>
        <p:spPr>
          <a:xfrm>
            <a:off x="324901" y="847591"/>
            <a:ext cx="10122795" cy="5159554"/>
          </a:xfrm>
          <a:prstGeom prst="rect">
            <a:avLst/>
          </a:prstGeom>
          <a:noFill/>
        </p:spPr>
        <p:txBody>
          <a:bodyPr wrap="square">
            <a:spAutoFit/>
          </a:bodyPr>
          <a:lstStyle/>
          <a:p>
            <a:pPr marL="889000" marR="889000">
              <a:lnSpc>
                <a:spcPct val="120000"/>
              </a:lnSpc>
            </a:pPr>
            <a:r>
              <a:rPr lang="en-US" sz="2800" b="1" dirty="0">
                <a:solidFill>
                  <a:srgbClr val="000000"/>
                </a:solidFill>
                <a:latin typeface="Proxima Nova Rg" panose="02000506030000020004" pitchFamily="50" charset="0"/>
                <a:ea typeface="Calibri" panose="020F0502020204030204" pitchFamily="34" charset="0"/>
                <a:cs typeface="Proxima Nova Rg" panose="02000506030000020004" pitchFamily="50" charset="0"/>
              </a:rPr>
              <a:t>W</a:t>
            </a: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e are here to inform the new inductees concerning our organization and to ask them to take the pledge to make the best possible use of your education.</a:t>
            </a:r>
          </a:p>
          <a:p>
            <a:pPr marL="889000" marR="889000">
              <a:lnSpc>
                <a:spcPct val="120000"/>
              </a:lnSpc>
              <a:spcBef>
                <a:spcPts val="0"/>
              </a:spcBef>
              <a:spcAft>
                <a:spcPts val="0"/>
              </a:spcAft>
            </a:pPr>
            <a:endParaRPr lang="en-US" sz="2800" b="1" dirty="0">
              <a:solidFill>
                <a:srgbClr val="000000"/>
              </a:solidFill>
              <a:latin typeface="Proxima Nova Rg" panose="02000506030000020004" pitchFamily="50" charset="0"/>
              <a:ea typeface="Calibri" panose="020F0502020204030204" pitchFamily="34" charset="0"/>
              <a:cs typeface="Proxima Nova Rg" panose="02000506030000020004" pitchFamily="50" charset="0"/>
            </a:endParaRPr>
          </a:p>
          <a:p>
            <a:pPr marL="889000" marR="889000">
              <a:lnSpc>
                <a:spcPct val="120000"/>
              </a:lnSpc>
              <a:spcBef>
                <a:spcPts val="0"/>
              </a:spcBef>
              <a:spcAft>
                <a:spcPts val="0"/>
              </a:spcAft>
            </a:pP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The initials of our name stand for the Greek words: </a:t>
            </a:r>
            <a:r>
              <a:rPr lang="en-US" sz="2800" b="1" dirty="0" err="1">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Allelois</a:t>
            </a: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 </a:t>
            </a:r>
            <a:r>
              <a:rPr lang="en-US" sz="2800" b="1" dirty="0" err="1">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Lampadia</a:t>
            </a: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 </a:t>
            </a:r>
            <a:r>
              <a:rPr lang="en-US" sz="2800" b="1" dirty="0" err="1">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Diadusousin</a:t>
            </a:r>
            <a:r>
              <a:rPr lang="en-US" sz="2800" b="1" dirty="0">
                <a:solidFill>
                  <a:srgbClr val="000000"/>
                </a:solidFill>
                <a:latin typeface="Proxima Nova Rg" panose="02000506030000020004" pitchFamily="50" charset="0"/>
                <a:ea typeface="Calibri" panose="020F0502020204030204" pitchFamily="34" charset="0"/>
                <a:cs typeface="Proxima Nova Rg" panose="02000506030000020004" pitchFamily="50" charset="0"/>
              </a:rPr>
              <a:t> </a:t>
            </a: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which stands for the motto “we shall pass our torches on, one to another.”</a:t>
            </a:r>
            <a:br>
              <a:rPr lang="en-US" sz="24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br>
            <a:endParaRPr lang="en-US" sz="2400" dirty="0">
              <a:solidFill>
                <a:srgbClr val="000000"/>
              </a:solidFill>
              <a:effectLst/>
              <a:latin typeface="MinionPro-Regular"/>
              <a:ea typeface="Calibri" panose="020F0502020204030204" pitchFamily="34" charset="0"/>
              <a:cs typeface="MinionPro-Regular"/>
            </a:endParaRPr>
          </a:p>
        </p:txBody>
      </p:sp>
      <p:pic>
        <p:nvPicPr>
          <p:cNvPr id="3" name="Picture 2" descr="A picture containing lamp, sign&#10;&#10;Description automatically generated">
            <a:extLst>
              <a:ext uri="{FF2B5EF4-FFF2-40B4-BE49-F238E27FC236}">
                <a16:creationId xmlns:a16="http://schemas.microsoft.com/office/drawing/2014/main" id="{3127BE91-B302-4609-AA82-9F64B538475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9400032" y="708292"/>
            <a:ext cx="1755792" cy="5223483"/>
          </a:xfrm>
          <a:prstGeom prst="rect">
            <a:avLst/>
          </a:prstGeom>
        </p:spPr>
      </p:pic>
    </p:spTree>
    <p:extLst>
      <p:ext uri="{BB962C8B-B14F-4D97-AF65-F5344CB8AC3E}">
        <p14:creationId xmlns:p14="http://schemas.microsoft.com/office/powerpoint/2010/main" val="198582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D63DC7-DB0E-4268-BA8C-2D3C52D91D3C}"/>
              </a:ext>
            </a:extLst>
          </p:cNvPr>
          <p:cNvSpPr txBox="1"/>
          <p:nvPr/>
        </p:nvSpPr>
        <p:spPr>
          <a:xfrm>
            <a:off x="873617" y="847591"/>
            <a:ext cx="10444766" cy="700448"/>
          </a:xfrm>
          <a:prstGeom prst="rect">
            <a:avLst/>
          </a:prstGeom>
          <a:noFill/>
        </p:spPr>
        <p:txBody>
          <a:bodyPr wrap="square">
            <a:spAutoFit/>
          </a:bodyPr>
          <a:lstStyle/>
          <a:p>
            <a:pPr marL="889000" marR="889000">
              <a:lnSpc>
                <a:spcPct val="120000"/>
              </a:lnSpc>
              <a:spcBef>
                <a:spcPts val="0"/>
              </a:spcBef>
              <a:spcAft>
                <a:spcPts val="0"/>
              </a:spcAft>
            </a:pPr>
            <a:endParaRPr lang="en-US" sz="1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endParaRPr>
          </a:p>
          <a:p>
            <a:pPr marL="889000" marR="889000">
              <a:lnSpc>
                <a:spcPct val="120000"/>
              </a:lnSpc>
              <a:spcBef>
                <a:spcPts val="0"/>
              </a:spcBef>
              <a:spcAft>
                <a:spcPts val="0"/>
              </a:spcAft>
            </a:pPr>
            <a:endParaRPr lang="en-US" sz="1600" dirty="0">
              <a:solidFill>
                <a:srgbClr val="000000"/>
              </a:solidFill>
              <a:effectLst/>
              <a:latin typeface="MinionPro-Regular"/>
              <a:ea typeface="Calibri" panose="020F0502020204030204" pitchFamily="34" charset="0"/>
              <a:cs typeface="MinionPro-Regular"/>
            </a:endParaRPr>
          </a:p>
        </p:txBody>
      </p:sp>
      <p:pic>
        <p:nvPicPr>
          <p:cNvPr id="2" name="Picture 1">
            <a:extLst>
              <a:ext uri="{FF2B5EF4-FFF2-40B4-BE49-F238E27FC236}">
                <a16:creationId xmlns:a16="http://schemas.microsoft.com/office/drawing/2014/main" id="{5B89840F-514D-40D1-A6AE-F8A51B33BB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8440" y="980189"/>
            <a:ext cx="3251974" cy="4853999"/>
          </a:xfrm>
          <a:prstGeom prst="rect">
            <a:avLst/>
          </a:prstGeom>
        </p:spPr>
      </p:pic>
    </p:spTree>
    <p:extLst>
      <p:ext uri="{BB962C8B-B14F-4D97-AF65-F5344CB8AC3E}">
        <p14:creationId xmlns:p14="http://schemas.microsoft.com/office/powerpoint/2010/main" val="421402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98A67F3-AAF9-41D1-8C08-6C2EB4D75BB8}"/>
              </a:ext>
            </a:extLst>
          </p:cNvPr>
          <p:cNvSpPr txBox="1"/>
          <p:nvPr/>
        </p:nvSpPr>
        <p:spPr>
          <a:xfrm>
            <a:off x="477012" y="667202"/>
            <a:ext cx="11237976" cy="1617109"/>
          </a:xfrm>
          <a:prstGeom prst="rect">
            <a:avLst/>
          </a:prstGeom>
          <a:noFill/>
        </p:spPr>
        <p:txBody>
          <a:bodyPr wrap="square">
            <a:spAutoFit/>
          </a:bodyPr>
          <a:lstStyle/>
          <a:p>
            <a:pPr marL="889000" marR="889000" algn="ctr">
              <a:lnSpc>
                <a:spcPct val="120000"/>
              </a:lnSpc>
              <a:spcBef>
                <a:spcPts val="0"/>
              </a:spcBef>
              <a:spcAft>
                <a:spcPts val="0"/>
              </a:spcAft>
            </a:pP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The red represents the burning flame of knowledge.</a:t>
            </a:r>
          </a:p>
          <a:p>
            <a:pPr marL="889000" marR="889000" algn="ctr">
              <a:lnSpc>
                <a:spcPct val="120000"/>
              </a:lnSpc>
            </a:pP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The white represents the search for truth.</a:t>
            </a:r>
          </a:p>
          <a:p>
            <a:pPr marL="889000" marR="889000" algn="ctr">
              <a:lnSpc>
                <a:spcPct val="120000"/>
              </a:lnSpc>
            </a:pP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The gold represents the strong base of honor.</a:t>
            </a:r>
            <a:endParaRPr lang="en-US" sz="2800" dirty="0">
              <a:solidFill>
                <a:srgbClr val="000000"/>
              </a:solidFill>
              <a:effectLst/>
              <a:latin typeface="MinionPro-Regular"/>
              <a:ea typeface="Calibri" panose="020F0502020204030204" pitchFamily="34" charset="0"/>
              <a:cs typeface="MinionPro-Regular"/>
            </a:endParaRPr>
          </a:p>
        </p:txBody>
      </p:sp>
      <p:pic>
        <p:nvPicPr>
          <p:cNvPr id="4" name="Picture 3" descr="A picture containing cup, candle, object, table&#10;&#10;Description automatically generated">
            <a:extLst>
              <a:ext uri="{FF2B5EF4-FFF2-40B4-BE49-F238E27FC236}">
                <a16:creationId xmlns:a16="http://schemas.microsoft.com/office/drawing/2014/main" id="{EDCDE081-A5DE-488B-B16D-BEF1F1F3A580}"/>
              </a:ext>
            </a:extLst>
          </p:cNvPr>
          <p:cNvPicPr>
            <a:picLocks noChangeAspect="1"/>
          </p:cNvPicPr>
          <p:nvPr/>
        </p:nvPicPr>
        <p:blipFill rotWithShape="1">
          <a:blip r:embed="rId3">
            <a:extLst>
              <a:ext uri="{28A0092B-C50C-407E-A947-70E740481C1C}">
                <a14:useLocalDpi xmlns:a14="http://schemas.microsoft.com/office/drawing/2010/main" val="0"/>
              </a:ext>
            </a:extLst>
          </a:blip>
          <a:srcRect t="14325"/>
          <a:stretch/>
        </p:blipFill>
        <p:spPr>
          <a:xfrm>
            <a:off x="3469449" y="3526436"/>
            <a:ext cx="5253101" cy="2671420"/>
          </a:xfrm>
          <a:prstGeom prst="rect">
            <a:avLst/>
          </a:prstGeom>
        </p:spPr>
      </p:pic>
    </p:spTree>
    <p:extLst>
      <p:ext uri="{BB962C8B-B14F-4D97-AF65-F5344CB8AC3E}">
        <p14:creationId xmlns:p14="http://schemas.microsoft.com/office/powerpoint/2010/main" val="43904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C7211D9-E545-4D00-9874-641EC7C7BD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DBBC34A-8C43-4368-951E-A04EB7C00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solidFill>
              <a:srgbClr val="E72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0A6205-E148-4A43-8654-BD0FFF1CE009}"/>
              </a:ext>
            </a:extLst>
          </p:cNvPr>
          <p:cNvSpPr txBox="1"/>
          <p:nvPr/>
        </p:nvSpPr>
        <p:spPr>
          <a:xfrm>
            <a:off x="-143842" y="784190"/>
            <a:ext cx="11628706" cy="4719497"/>
          </a:xfrm>
          <a:prstGeom prst="rect">
            <a:avLst/>
          </a:prstGeom>
          <a:noFill/>
        </p:spPr>
        <p:txBody>
          <a:bodyPr wrap="square">
            <a:spAutoFit/>
          </a:bodyPr>
          <a:lstStyle/>
          <a:p>
            <a:pPr marL="889000" marR="889000">
              <a:lnSpc>
                <a:spcPct val="120000"/>
              </a:lnSpc>
              <a:spcBef>
                <a:spcPts val="0"/>
              </a:spcBef>
              <a:spcAft>
                <a:spcPts val="0"/>
              </a:spcAft>
            </a:pP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Your education is the means by which you learn to recognize the wonders of science, to appreciate the beauty of great literature and art, to use well your own language, </a:t>
            </a:r>
          </a:p>
          <a:p>
            <a:pPr marL="889000" marR="889000">
              <a:lnSpc>
                <a:spcPct val="120000"/>
              </a:lnSpc>
              <a:spcBef>
                <a:spcPts val="0"/>
              </a:spcBef>
              <a:spcAft>
                <a:spcPts val="0"/>
              </a:spcAft>
            </a:pP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to learn the lessons of past history, </a:t>
            </a:r>
          </a:p>
          <a:p>
            <a:pPr marL="889000" marR="889000">
              <a:lnSpc>
                <a:spcPct val="120000"/>
              </a:lnSpc>
              <a:spcBef>
                <a:spcPts val="0"/>
              </a:spcBef>
              <a:spcAft>
                <a:spcPts val="0"/>
              </a:spcAft>
            </a:pP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to speak and read the languages of </a:t>
            </a:r>
          </a:p>
          <a:p>
            <a:pPr marL="889000" marR="889000">
              <a:lnSpc>
                <a:spcPct val="120000"/>
              </a:lnSpc>
              <a:spcBef>
                <a:spcPts val="0"/>
              </a:spcBef>
              <a:spcAft>
                <a:spcPts val="0"/>
              </a:spcAft>
            </a:pP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others, to study the social and political </a:t>
            </a:r>
          </a:p>
          <a:p>
            <a:pPr marL="889000" marR="889000">
              <a:lnSpc>
                <a:spcPct val="120000"/>
              </a:lnSpc>
              <a:spcBef>
                <a:spcPts val="0"/>
              </a:spcBef>
              <a:spcAft>
                <a:spcPts val="0"/>
              </a:spcAft>
            </a:pP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forces of our world, and to discuss the </a:t>
            </a:r>
          </a:p>
          <a:p>
            <a:pPr marL="889000" marR="889000">
              <a:lnSpc>
                <a:spcPct val="120000"/>
              </a:lnSpc>
              <a:spcBef>
                <a:spcPts val="0"/>
              </a:spcBef>
              <a:spcAft>
                <a:spcPts val="0"/>
              </a:spcAft>
            </a:pP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thought and the philosophy </a:t>
            </a:r>
          </a:p>
          <a:p>
            <a:pPr marL="889000" marR="889000">
              <a:lnSpc>
                <a:spcPct val="120000"/>
              </a:lnSpc>
              <a:spcBef>
                <a:spcPts val="0"/>
              </a:spcBef>
              <a:spcAft>
                <a:spcPts val="0"/>
              </a:spcAft>
            </a:pPr>
            <a:r>
              <a:rPr lang="en-US" sz="2800" b="1" dirty="0">
                <a:solidFill>
                  <a:srgbClr val="000000"/>
                </a:solidFill>
                <a:effectLst/>
                <a:latin typeface="Proxima Nova Rg" panose="02000506030000020004" pitchFamily="50" charset="0"/>
                <a:ea typeface="Calibri" panose="020F0502020204030204" pitchFamily="34" charset="0"/>
                <a:cs typeface="Proxima Nova Rg" panose="02000506030000020004" pitchFamily="50" charset="0"/>
              </a:rPr>
              <a:t>of other ages. </a:t>
            </a:r>
            <a:endParaRPr lang="en-US" sz="2800" dirty="0">
              <a:solidFill>
                <a:srgbClr val="000000"/>
              </a:solidFill>
              <a:effectLst/>
              <a:latin typeface="MinionPro-Regular"/>
              <a:ea typeface="Calibri" panose="020F0502020204030204" pitchFamily="34" charset="0"/>
              <a:cs typeface="MinionPro-Regular"/>
            </a:endParaRPr>
          </a:p>
        </p:txBody>
      </p:sp>
      <p:pic>
        <p:nvPicPr>
          <p:cNvPr id="3" name="Picture 2" descr="A picture containing food, glass&#10;&#10;Description automatically generated">
            <a:extLst>
              <a:ext uri="{FF2B5EF4-FFF2-40B4-BE49-F238E27FC236}">
                <a16:creationId xmlns:a16="http://schemas.microsoft.com/office/drawing/2014/main" id="{27B803D4-4426-4ED2-9A34-7BB1A18B6558}"/>
              </a:ext>
            </a:extLst>
          </p:cNvPr>
          <p:cNvPicPr>
            <a:picLocks noChangeAspect="1"/>
          </p:cNvPicPr>
          <p:nvPr/>
        </p:nvPicPr>
        <p:blipFill rotWithShape="1">
          <a:blip r:embed="rId3">
            <a:extLst>
              <a:ext uri="{28A0092B-C50C-407E-A947-70E740481C1C}">
                <a14:useLocalDpi xmlns:a14="http://schemas.microsoft.com/office/drawing/2010/main" val="0"/>
              </a:ext>
            </a:extLst>
          </a:blip>
          <a:srcRect l="18228" r="17189" b="-555"/>
          <a:stretch/>
        </p:blipFill>
        <p:spPr>
          <a:xfrm>
            <a:off x="7680960" y="2358437"/>
            <a:ext cx="3364992" cy="3929440"/>
          </a:xfrm>
          <a:prstGeom prst="rect">
            <a:avLst/>
          </a:prstGeom>
        </p:spPr>
      </p:pic>
    </p:spTree>
    <p:extLst>
      <p:ext uri="{BB962C8B-B14F-4D97-AF65-F5344CB8AC3E}">
        <p14:creationId xmlns:p14="http://schemas.microsoft.com/office/powerpoint/2010/main" val="1164086906"/>
      </p:ext>
    </p:extLst>
  </p:cSld>
  <p:clrMapOvr>
    <a:masterClrMapping/>
  </p:clrMapOvr>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2240</TotalTime>
  <Words>1093</Words>
  <Application>Microsoft Office PowerPoint</Application>
  <PresentationFormat>Widescreen</PresentationFormat>
  <Paragraphs>125</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Adobe Caslon Pro</vt:lpstr>
      <vt:lpstr>Arial</vt:lpstr>
      <vt:lpstr>Calibri</vt:lpstr>
      <vt:lpstr>Calibri Light</vt:lpstr>
      <vt:lpstr>Garamond</vt:lpstr>
      <vt:lpstr>MinionPro-Regular</vt:lpstr>
      <vt:lpstr>Proxima Nova Rg</vt:lpstr>
      <vt:lpstr>proxima-nova</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 Lambda Delta</dc:title>
  <dc:creator>Eileen</dc:creator>
  <cp:lastModifiedBy>Eileen Merberg</cp:lastModifiedBy>
  <cp:revision>207</cp:revision>
  <dcterms:created xsi:type="dcterms:W3CDTF">2015-10-16T15:57:59Z</dcterms:created>
  <dcterms:modified xsi:type="dcterms:W3CDTF">2021-03-30T18:18:15Z</dcterms:modified>
</cp:coreProperties>
</file>