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81" r:id="rId5"/>
    <p:sldId id="258" r:id="rId6"/>
    <p:sldId id="259" r:id="rId7"/>
    <p:sldId id="282" r:id="rId8"/>
    <p:sldId id="283" r:id="rId9"/>
    <p:sldId id="284" r:id="rId10"/>
    <p:sldId id="285" r:id="rId11"/>
    <p:sldId id="261" r:id="rId12"/>
    <p:sldId id="274" r:id="rId13"/>
    <p:sldId id="262" r:id="rId14"/>
    <p:sldId id="286" r:id="rId15"/>
    <p:sldId id="276" r:id="rId16"/>
    <p:sldId id="277" r:id="rId17"/>
    <p:sldId id="275" r:id="rId18"/>
    <p:sldId id="273" r:id="rId19"/>
    <p:sldId id="287" r:id="rId20"/>
    <p:sldId id="268" r:id="rId21"/>
    <p:sldId id="288" r:id="rId22"/>
    <p:sldId id="264" r:id="rId23"/>
    <p:sldId id="265" r:id="rId24"/>
    <p:sldId id="266" r:id="rId25"/>
    <p:sldId id="289" r:id="rId26"/>
    <p:sldId id="278" r:id="rId27"/>
    <p:sldId id="290" r:id="rId28"/>
    <p:sldId id="279" r:id="rId29"/>
    <p:sldId id="267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955D-3879-4FAB-AA17-D759E253B9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7725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AACD-B117-4670-92EB-44B483ED648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4245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F3540-A77E-4448-AA6C-385EDC10211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0194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955D-3879-4FAB-AA17-D759E253B9FF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8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73E5-9487-4E02-B139-58587B7AF9D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98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D404D-33FE-47C1-B44D-376F9AF60A73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6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538B-6964-4269-914B-D54F83514B45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81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4FAB-9025-42E8-9540-A3ED0B143B9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98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350F9-D672-4551-9246-664EBC91DD2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3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5F0C-3A9B-4D89-8735-805A41123D0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74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929A4-8A3C-43DC-8134-15854A1B08B8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4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73E5-9487-4E02-B139-58587B7AF9D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15407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37B8-D79F-4E00-98C9-FEB1D81C8D2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8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AACD-B117-4670-92EB-44B483ED648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67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F3540-A77E-4448-AA6C-385EDC10211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8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D404D-33FE-47C1-B44D-376F9AF60A7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7501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538B-6964-4269-914B-D54F83514B4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276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4FAB-9025-42E8-9540-A3ED0B143B9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1654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350F9-D672-4551-9246-664EBC91DD2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0321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5F0C-3A9B-4D89-8735-805A41123D0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292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929A4-8A3C-43DC-8134-15854A1B08B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683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37B8-D79F-4E00-98C9-FEB1D81C8D2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3274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C2760F-3782-442C-B7CC-8432E1B0229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C2760F-3782-442C-B7CC-8432E1B0229B}" type="slidenum">
              <a:rPr lang="es-ES" alt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495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eggtimer-countdown/full-scre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484784"/>
            <a:ext cx="7772400" cy="1470025"/>
          </a:xfrm>
        </p:spPr>
        <p:txBody>
          <a:bodyPr/>
          <a:lstStyle/>
          <a:p>
            <a:pPr eaLnBrk="1" hangingPunct="1"/>
            <a:r>
              <a:rPr lang="es-ES" altLang="en-US" sz="10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Serve’s</a:t>
            </a:r>
            <a:r>
              <a:rPr lang="es-ES" altLang="en-US" sz="1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 Up!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140968"/>
            <a:ext cx="8568952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Leadership through Service 11:30 am – 12:20 pm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October 29, 2016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By:  </a:t>
            </a:r>
            <a:r>
              <a:rPr lang="en-US" alt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Bachkhoa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 Nguyen, Peter Phan, Dr. Linda Fair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5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Group Introductions and Brainstorming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Share </a:t>
            </a:r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who you are, where you’re from, interesting things about you and your ALD chapter!</a:t>
            </a: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Answer these questions: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latin typeface="AR BLANCA" panose="02000000000000000000" pitchFamily="2" charset="0"/>
              </a:rPr>
              <a:t>What is service?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latin typeface="AR BLANCA" panose="02000000000000000000" pitchFamily="2" charset="0"/>
              </a:rPr>
              <a:t>Why is service important? (What is the benefit of service to an ALD chapter?)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latin typeface="AR BLANCA" panose="02000000000000000000" pitchFamily="2" charset="0"/>
              </a:rPr>
              <a:t>Who provides service – leaders or followers?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20688"/>
            <a:ext cx="784887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  <a:latin typeface="AR BLANCA" panose="02000000000000000000" pitchFamily="2" charset="0"/>
              </a:rPr>
              <a:t>What is service, and why is it important?</a:t>
            </a:r>
          </a:p>
        </p:txBody>
      </p:sp>
    </p:spTree>
    <p:extLst>
      <p:ext uri="{BB962C8B-B14F-4D97-AF65-F5344CB8AC3E}">
        <p14:creationId xmlns:p14="http://schemas.microsoft.com/office/powerpoint/2010/main" val="42741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8000" dirty="0">
                <a:solidFill>
                  <a:schemeClr val="bg1"/>
                </a:solidFill>
                <a:latin typeface="AR BLANCA" panose="02000000000000000000" pitchFamily="2" charset="0"/>
              </a:rPr>
              <a:t>Service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2596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What is it?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Volunteer work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Acts of kindness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Movement that positively impacts someone other than </a:t>
            </a:r>
            <a:r>
              <a:rPr lang="en-US" altLang="en-US" sz="36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you</a:t>
            </a:r>
            <a:endParaRPr lang="en-US" altLang="en-US" sz="36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8000" dirty="0">
                <a:solidFill>
                  <a:schemeClr val="bg1"/>
                </a:solidFill>
                <a:latin typeface="AR BLANCA" panose="02000000000000000000" pitchFamily="2" charset="0"/>
              </a:rPr>
              <a:t>Service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259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Why </a:t>
            </a:r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is it important?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Doing “little” can mean a lot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Inspires others</a:t>
            </a:r>
          </a:p>
          <a:p>
            <a:pPr lvl="2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Asch Conformity Experiment</a:t>
            </a:r>
            <a:r>
              <a:rPr lang="en-US" altLang="en-US" sz="3200" dirty="0">
                <a:solidFill>
                  <a:schemeClr val="bg1"/>
                </a:solidFill>
                <a:latin typeface="AR BLANCA" panose="02000000000000000000" pitchFamily="2" charset="0"/>
              </a:rPr>
              <a:t>s</a:t>
            </a:r>
          </a:p>
          <a:p>
            <a:pPr lvl="1" eaLnBrk="1" hangingPunct="1"/>
            <a:r>
              <a:rPr lang="en-US" alt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Camaraderie within the chapter</a:t>
            </a:r>
          </a:p>
        </p:txBody>
      </p:sp>
    </p:spTree>
    <p:extLst>
      <p:ext uri="{BB962C8B-B14F-4D97-AF65-F5344CB8AC3E}">
        <p14:creationId xmlns:p14="http://schemas.microsoft.com/office/powerpoint/2010/main" val="28585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>
                <a:solidFill>
                  <a:schemeClr val="bg1"/>
                </a:solidFill>
                <a:latin typeface="AR BLANCA" panose="02000000000000000000" pitchFamily="2" charset="0"/>
              </a:rPr>
              <a:t>Do followers or leaders provide service to others?</a:t>
            </a:r>
          </a:p>
        </p:txBody>
      </p:sp>
    </p:spTree>
    <p:extLst>
      <p:ext uri="{BB962C8B-B14F-4D97-AF65-F5344CB8AC3E}">
        <p14:creationId xmlns:p14="http://schemas.microsoft.com/office/powerpoint/2010/main" val="41646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525963"/>
          </a:xfrm>
        </p:spPr>
        <p:txBody>
          <a:bodyPr/>
          <a:lstStyle/>
          <a:p>
            <a:r>
              <a:rPr lang="en-US" sz="7200" dirty="0">
                <a:solidFill>
                  <a:schemeClr val="bg1"/>
                </a:solidFill>
                <a:latin typeface="AR BLANCA" panose="02000000000000000000" pitchFamily="2" charset="0"/>
              </a:rPr>
              <a:t>BOTH provide service!</a:t>
            </a:r>
          </a:p>
          <a:p>
            <a:r>
              <a:rPr lang="en-US" sz="5400" dirty="0">
                <a:solidFill>
                  <a:schemeClr val="bg1"/>
                </a:solidFill>
                <a:latin typeface="AR BLANCA" panose="02000000000000000000" pitchFamily="2" charset="0"/>
              </a:rPr>
              <a:t>The distinction lies in </a:t>
            </a:r>
            <a:r>
              <a:rPr lang="en-US" sz="5400" u="sng" dirty="0">
                <a:solidFill>
                  <a:schemeClr val="bg1"/>
                </a:solidFill>
                <a:latin typeface="AR BLANCA" panose="02000000000000000000" pitchFamily="2" charset="0"/>
              </a:rPr>
              <a:t>who</a:t>
            </a:r>
            <a:r>
              <a:rPr lang="en-US" sz="5400" dirty="0">
                <a:solidFill>
                  <a:schemeClr val="bg1"/>
                </a:solidFill>
                <a:latin typeface="AR BLANCA" panose="02000000000000000000" pitchFamily="2" charset="0"/>
              </a:rPr>
              <a:t> initiates the movement!</a:t>
            </a:r>
          </a:p>
        </p:txBody>
      </p:sp>
    </p:spTree>
    <p:extLst>
      <p:ext uri="{BB962C8B-B14F-4D97-AF65-F5344CB8AC3E}">
        <p14:creationId xmlns:p14="http://schemas.microsoft.com/office/powerpoint/2010/main" val="41826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 trans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>
                <a:solidFill>
                  <a:schemeClr val="bg1"/>
                </a:solidFill>
                <a:latin typeface="AR BLANCA" panose="02000000000000000000" pitchFamily="2" charset="0"/>
              </a:rPr>
              <a:t>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The point is, service is initiated and propelled by leaders.</a:t>
            </a:r>
          </a:p>
          <a:p>
            <a:r>
              <a:rPr 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LEADERS LEAD THROUGH SERVICE. </a:t>
            </a:r>
          </a:p>
          <a:p>
            <a:r>
              <a:rPr 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Service includes a variety of actions and tasks!</a:t>
            </a:r>
          </a:p>
          <a:p>
            <a:r>
              <a:rPr lang="en-US" sz="3600" dirty="0">
                <a:solidFill>
                  <a:schemeClr val="bg1"/>
                </a:solidFill>
                <a:latin typeface="AR BLANCA" panose="02000000000000000000" pitchFamily="2" charset="0"/>
              </a:rPr>
              <a:t>As members of ALD, we’re ALL leaders, so…</a:t>
            </a:r>
          </a:p>
        </p:txBody>
      </p:sp>
    </p:spTree>
    <p:extLst>
      <p:ext uri="{BB962C8B-B14F-4D97-AF65-F5344CB8AC3E}">
        <p14:creationId xmlns:p14="http://schemas.microsoft.com/office/powerpoint/2010/main" val="24699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273" y="53752"/>
            <a:ext cx="9324528" cy="1143000"/>
          </a:xfrm>
        </p:spPr>
        <p:txBody>
          <a:bodyPr/>
          <a:lstStyle/>
          <a:p>
            <a:r>
              <a:rPr lang="en-US" sz="5200" dirty="0">
                <a:latin typeface="AR BLANCA" panose="02000000000000000000" pitchFamily="2" charset="0"/>
              </a:rPr>
              <a:t>How to Get Started as a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2" y="1279301"/>
            <a:ext cx="8678736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latin typeface="AR BLANCA" panose="02000000000000000000" pitchFamily="2" charset="0"/>
              </a:rPr>
              <a:t>Officers and advisor must include a service project on the chapter’s yearly agenda</a:t>
            </a:r>
            <a:r>
              <a:rPr lang="en-US" altLang="en-US" dirty="0" smtClean="0">
                <a:latin typeface="AR BLANCA" panose="02000000000000000000" pitchFamily="2" charset="0"/>
              </a:rPr>
              <a:t>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>
              <a:latin typeface="AR BLANCA" panose="02000000000000000000" pitchFamily="2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latin typeface="AR BLANCA" panose="02000000000000000000" pitchFamily="2" charset="0"/>
              </a:rPr>
              <a:t>Poll your members early in the school year</a:t>
            </a:r>
            <a:r>
              <a:rPr lang="en-US" altLang="en-US" dirty="0" smtClean="0">
                <a:latin typeface="AR BLANCA" panose="02000000000000000000" pitchFamily="2" charset="0"/>
              </a:rPr>
              <a:t>!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>
              <a:latin typeface="AR BLANCA" panose="02000000000000000000" pitchFamily="2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latin typeface="AR BLANCA" panose="02000000000000000000" pitchFamily="2" charset="0"/>
              </a:rPr>
              <a:t>Set date for your service project and deadlines for tasks that need to be completed.</a:t>
            </a:r>
          </a:p>
          <a:p>
            <a:pPr marL="0" indent="0" eaLnBrk="1" hangingPunct="1">
              <a:buNone/>
            </a:pPr>
            <a:endParaRPr lang="en-US" altLang="en-US" dirty="0">
              <a:latin typeface="AR BLANCA" panose="02000000000000000000" pitchFamily="2" charset="0"/>
            </a:endParaRPr>
          </a:p>
          <a:p>
            <a:endParaRPr lang="en-US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4"/>
            </a:pPr>
            <a:r>
              <a:rPr lang="en-US" altLang="en-US" dirty="0" smtClean="0">
                <a:latin typeface="AR BLANCA" panose="02000000000000000000" pitchFamily="2" charset="0"/>
              </a:rPr>
              <a:t>Make </a:t>
            </a:r>
            <a:r>
              <a:rPr lang="en-US" altLang="en-US" dirty="0">
                <a:latin typeface="AR BLANCA" panose="02000000000000000000" pitchFamily="2" charset="0"/>
              </a:rPr>
              <a:t>flyers, send out notifications, and make sure all members are aware of the plan</a:t>
            </a:r>
            <a:r>
              <a:rPr lang="en-US" altLang="en-US" dirty="0" smtClean="0">
                <a:latin typeface="AR BLANCA" panose="02000000000000000000" pitchFamily="2" charset="0"/>
              </a:rPr>
              <a:t>!</a:t>
            </a:r>
          </a:p>
          <a:p>
            <a:pPr marL="0" indent="0" eaLnBrk="1" hangingPunct="1">
              <a:buNone/>
            </a:pPr>
            <a:endParaRPr lang="en-US" altLang="en-US" dirty="0">
              <a:latin typeface="AR BLANCA" panose="02000000000000000000" pitchFamily="2" charset="0"/>
            </a:endParaRP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altLang="en-US" dirty="0">
                <a:latin typeface="AR BLANCA" panose="02000000000000000000" pitchFamily="2" charset="0"/>
              </a:rPr>
              <a:t>Have members sign up for the project so you </a:t>
            </a:r>
            <a:r>
              <a:rPr lang="en-US" altLang="en-US" dirty="0" smtClean="0">
                <a:latin typeface="AR BLANCA" panose="02000000000000000000" pitchFamily="2" charset="0"/>
              </a:rPr>
              <a:t>know </a:t>
            </a:r>
            <a:r>
              <a:rPr lang="en-US" altLang="en-US" dirty="0">
                <a:latin typeface="AR BLANCA" panose="02000000000000000000" pitchFamily="2" charset="0"/>
              </a:rPr>
              <a:t>who’s going!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>
              <a:latin typeface="AR BLANCA" panose="02000000000000000000" pitchFamily="2" charset="0"/>
            </a:endParaRPr>
          </a:p>
          <a:p>
            <a:endParaRPr lang="en-US" dirty="0">
              <a:latin typeface="AR BLANCA" panose="020000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67273" y="53752"/>
            <a:ext cx="9324528" cy="1143000"/>
          </a:xfrm>
        </p:spPr>
        <p:txBody>
          <a:bodyPr/>
          <a:lstStyle/>
          <a:p>
            <a:r>
              <a:rPr lang="en-US" sz="5200" dirty="0">
                <a:latin typeface="AR BLANCA" panose="02000000000000000000" pitchFamily="2" charset="0"/>
              </a:rPr>
              <a:t>How to Get Started as a Chapter</a:t>
            </a:r>
          </a:p>
        </p:txBody>
      </p:sp>
    </p:spTree>
    <p:extLst>
      <p:ext uri="{BB962C8B-B14F-4D97-AF65-F5344CB8AC3E}">
        <p14:creationId xmlns:p14="http://schemas.microsoft.com/office/powerpoint/2010/main" val="13779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560" y="-90264"/>
            <a:ext cx="7787208" cy="11430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latin typeface="AR BLANCA" panose="02000000000000000000" pitchFamily="2" charset="0"/>
              </a:rPr>
              <a:t>Key Things to Note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4016" y="919261"/>
            <a:ext cx="8820472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Don’t overwhelm your members!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Focus on one service project if it’s tremendous</a:t>
            </a:r>
            <a:r>
              <a:rPr lang="en-US" altLang="en-US" dirty="0" smtClean="0">
                <a:latin typeface="AR BLANCA" panose="02000000000000000000" pitchFamily="2" charset="0"/>
              </a:rPr>
              <a:t>.</a:t>
            </a:r>
          </a:p>
          <a:p>
            <a:pPr eaLnBrk="1" hangingPunct="1"/>
            <a:endParaRPr lang="en-US" altLang="en-US" dirty="0" smtClean="0">
              <a:latin typeface="AR BLANCA" panose="02000000000000000000" pitchFamily="2" charset="0"/>
            </a:endParaRPr>
          </a:p>
          <a:p>
            <a:pPr eaLnBrk="1" hangingPunct="1"/>
            <a:r>
              <a:rPr lang="en-US" altLang="en-US" dirty="0" smtClean="0">
                <a:latin typeface="AR BLANCA" panose="02000000000000000000" pitchFamily="2" charset="0"/>
              </a:rPr>
              <a:t>Plan </a:t>
            </a:r>
            <a:r>
              <a:rPr lang="en-US" altLang="en-US" dirty="0">
                <a:latin typeface="AR BLANCA" panose="02000000000000000000" pitchFamily="2" charset="0"/>
              </a:rPr>
              <a:t>ahead.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Finish planning and delegate tasks SUPER early to avoid any mishaps when the service project comes up</a:t>
            </a:r>
            <a:r>
              <a:rPr lang="en-US" altLang="en-US" dirty="0" smtClean="0">
                <a:latin typeface="AR BLANCA" panose="02000000000000000000" pitchFamily="2" charset="0"/>
              </a:rPr>
              <a:t>!</a:t>
            </a:r>
          </a:p>
          <a:p>
            <a:pPr lvl="1" eaLnBrk="1" hangingPunct="1"/>
            <a:endParaRPr lang="en-US" altLang="en-US" dirty="0">
              <a:latin typeface="AR BLANCA" panose="02000000000000000000" pitchFamily="2" charset="0"/>
            </a:endParaRP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Make sure everyone is well-informed</a:t>
            </a:r>
            <a:r>
              <a:rPr lang="en-US" altLang="en-US" dirty="0" smtClean="0">
                <a:latin typeface="AR BLANCA" panose="02000000000000000000" pitchFamily="2" charset="0"/>
              </a:rPr>
              <a:t>.</a:t>
            </a:r>
            <a:endParaRPr lang="en-US" altLang="en-US" dirty="0">
              <a:latin typeface="AR BLANC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229600" cy="1143000"/>
          </a:xfrm>
        </p:spPr>
        <p:txBody>
          <a:bodyPr/>
          <a:lstStyle/>
          <a:p>
            <a:r>
              <a:rPr lang="en-US" b="1" dirty="0">
                <a:latin typeface="AR BLANCA" panose="02000000000000000000" pitchFamily="2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836712"/>
            <a:ext cx="8229600" cy="4525963"/>
          </a:xfrm>
        </p:spPr>
        <p:txBody>
          <a:bodyPr/>
          <a:lstStyle/>
          <a:p>
            <a:r>
              <a:rPr lang="en-US" sz="3600" dirty="0">
                <a:latin typeface="AR BLANCA" panose="02000000000000000000" pitchFamily="2" charset="0"/>
              </a:rPr>
              <a:t>ALD at UAFS introduction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Group introductions 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Brainstorming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How to add service to chapter’s agenda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Activity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Problems and remedies</a:t>
            </a:r>
          </a:p>
          <a:p>
            <a:r>
              <a:rPr lang="en-US" sz="3600" dirty="0">
                <a:latin typeface="AR BLANCA" panose="02000000000000000000" pitchFamily="2" charset="0"/>
              </a:rPr>
              <a:t>Reflections and 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560" y="-90264"/>
            <a:ext cx="7787208" cy="1143000"/>
          </a:xfrm>
        </p:spPr>
        <p:txBody>
          <a:bodyPr/>
          <a:lstStyle/>
          <a:p>
            <a:pPr eaLnBrk="1" hangingPunct="1"/>
            <a:r>
              <a:rPr lang="en-US" altLang="en-US" sz="4800" b="1" dirty="0">
                <a:latin typeface="AR BLANCA" panose="02000000000000000000" pitchFamily="2" charset="0"/>
              </a:rPr>
              <a:t>Key Things to Note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4016" y="991269"/>
            <a:ext cx="8748464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 BLANCA" panose="02000000000000000000" pitchFamily="2" charset="0"/>
              </a:rPr>
              <a:t>Communication </a:t>
            </a:r>
            <a:r>
              <a:rPr lang="en-US" altLang="en-US" dirty="0">
                <a:latin typeface="AR BLANCA" panose="02000000000000000000" pitchFamily="2" charset="0"/>
              </a:rPr>
              <a:t>between officers and members is extremely critical for a successful project</a:t>
            </a:r>
            <a:r>
              <a:rPr lang="en-US" altLang="en-US" dirty="0" smtClean="0">
                <a:latin typeface="AR BLANCA" panose="02000000000000000000" pitchFamily="2" charset="0"/>
              </a:rPr>
              <a:t>.</a:t>
            </a:r>
          </a:p>
          <a:p>
            <a:pPr eaLnBrk="1" hangingPunct="1"/>
            <a:endParaRPr lang="en-US" altLang="en-US" dirty="0">
              <a:latin typeface="AR BLANCA" panose="02000000000000000000" pitchFamily="2" charset="0"/>
            </a:endParaRP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Use your available resources to the best of your ability.</a:t>
            </a:r>
          </a:p>
        </p:txBody>
      </p:sp>
    </p:spTree>
    <p:extLst>
      <p:ext uri="{BB962C8B-B14F-4D97-AF65-F5344CB8AC3E}">
        <p14:creationId xmlns:p14="http://schemas.microsoft.com/office/powerpoint/2010/main" val="10112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biLevel thresh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0000FF"/>
                </a:solidFill>
                <a:latin typeface="AR BLANCA" panose="02000000000000000000" pitchFamily="2" charset="0"/>
              </a:rPr>
              <a:t>Activities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2596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AR BLANCA" panose="02000000000000000000" pitchFamily="2" charset="0"/>
              </a:rPr>
              <a:t>Directions on the handout</a:t>
            </a: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AR BLANCA" panose="02000000000000000000" pitchFamily="2" charset="0"/>
              </a:rPr>
              <a:t>Each group will have a different scenario with a task to complete</a:t>
            </a: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AR BLANCA" panose="02000000000000000000" pitchFamily="2" charset="0"/>
              </a:rPr>
              <a:t>Reflections from each group after 8 minutes</a:t>
            </a: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AR BLANCA" panose="02000000000000000000" pitchFamily="2" charset="0"/>
                <a:hlinkClick r:id="rId3"/>
              </a:rPr>
              <a:t>http://www.online-stopwatch.com/eggtimer-countdown/full-screen/</a:t>
            </a:r>
            <a:endParaRPr lang="en-US" altLang="en-US" sz="3600" dirty="0">
              <a:solidFill>
                <a:srgbClr val="0000FF"/>
              </a:solidFill>
              <a:latin typeface="AR BLANC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latin typeface="AR BLANCA" panose="02000000000000000000" pitchFamily="2" charset="0"/>
              </a:rPr>
              <a:t>ALD at UAFS - Struggles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452596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 BLANCA" panose="02000000000000000000" pitchFamily="2" charset="0"/>
              </a:rPr>
              <a:t>Activity was based on experiences of officers at ALD at UAFS and experiences in other organizations.</a:t>
            </a:r>
          </a:p>
          <a:p>
            <a:pPr eaLnBrk="1" hangingPunct="1"/>
            <a:r>
              <a:rPr lang="en-US" altLang="en-US" sz="3600" dirty="0">
                <a:latin typeface="AR BLANCA" panose="02000000000000000000" pitchFamily="2" charset="0"/>
              </a:rPr>
              <a:t>Specific struggles:</a:t>
            </a:r>
          </a:p>
          <a:p>
            <a:pPr lvl="1" eaLnBrk="1" hangingPunct="1"/>
            <a:r>
              <a:rPr lang="en-US" altLang="en-US" sz="3600" dirty="0">
                <a:latin typeface="AR BLANCA" panose="02000000000000000000" pitchFamily="2" charset="0"/>
              </a:rPr>
              <a:t>Member participation</a:t>
            </a:r>
          </a:p>
          <a:p>
            <a:pPr lvl="1" eaLnBrk="1" hangingPunct="1"/>
            <a:r>
              <a:rPr lang="en-US" altLang="en-US" sz="3600" dirty="0">
                <a:latin typeface="AR BLANCA" panose="02000000000000000000" pitchFamily="2" charset="0"/>
              </a:rPr>
              <a:t>Communication </a:t>
            </a:r>
          </a:p>
          <a:p>
            <a:pPr lvl="1" eaLnBrk="1" hangingPunct="1"/>
            <a:r>
              <a:rPr lang="en-US" altLang="en-US" sz="3600" dirty="0">
                <a:latin typeface="AR BLANCA" panose="02000000000000000000" pitchFamily="2" charset="0"/>
              </a:rPr>
              <a:t>Officer cooperation</a:t>
            </a:r>
          </a:p>
          <a:p>
            <a:pPr lvl="1" eaLnBrk="1" hangingPunct="1"/>
            <a:r>
              <a:rPr lang="en-US" altLang="en-US" sz="3600" dirty="0">
                <a:latin typeface="AR BLANCA" panose="02000000000000000000" pitchFamily="2" charset="0"/>
              </a:rPr>
              <a:t>Advertising</a:t>
            </a:r>
          </a:p>
          <a:p>
            <a:pPr eaLnBrk="1" hangingPunct="1"/>
            <a:endParaRPr lang="en-US" altLang="en-US" sz="4000" dirty="0">
              <a:latin typeface="AR BLANC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6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23528" y="-76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chemeClr val="tx1"/>
                </a:solidFill>
                <a:latin typeface="AR BLANCA" panose="02000000000000000000" pitchFamily="2" charset="0"/>
              </a:rPr>
              <a:t>Remedies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64096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Member participation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Incentives program</a:t>
            </a:r>
          </a:p>
          <a:p>
            <a:pPr lvl="2" eaLnBrk="1" hangingPunct="1"/>
            <a:r>
              <a:rPr lang="en-US" altLang="en-US" sz="2800" dirty="0">
                <a:latin typeface="AR BLANCA" panose="02000000000000000000" pitchFamily="2" charset="0"/>
              </a:rPr>
              <a:t>Keep track of member participation. Only reward members for participating, don’t penalize for lack of participation.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Informing members earlier about plans and projects, and then sending out a reminder one or two days before the date.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6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964488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 BLANCA" panose="02000000000000000000" pitchFamily="2" charset="0"/>
              </a:rPr>
              <a:t>Communication</a:t>
            </a:r>
          </a:p>
          <a:p>
            <a:pPr lvl="1" eaLnBrk="1" hangingPunct="1"/>
            <a:r>
              <a:rPr lang="en-US" altLang="en-US" smtClean="0">
                <a:latin typeface="AR BLANCA" panose="02000000000000000000" pitchFamily="2" charset="0"/>
              </a:rPr>
              <a:t>Make sure officers all know how to send out informative and concise e-mails.</a:t>
            </a:r>
          </a:p>
          <a:p>
            <a:pPr lvl="1" eaLnBrk="1" hangingPunct="1"/>
            <a:r>
              <a:rPr lang="en-US" altLang="en-US" smtClean="0">
                <a:latin typeface="AR BLANCA" panose="02000000000000000000" pitchFamily="2" charset="0"/>
              </a:rPr>
              <a:t>Officers should learn each other’s leading styles.</a:t>
            </a:r>
          </a:p>
          <a:p>
            <a:pPr lvl="1" eaLnBrk="1" hangingPunct="1"/>
            <a:r>
              <a:rPr lang="en-US" altLang="en-US" smtClean="0">
                <a:latin typeface="AR BLANCA" panose="02000000000000000000" pitchFamily="2" charset="0"/>
              </a:rPr>
              <a:t>No conflict or negative feelings should go unresolved.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-76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chemeClr val="tx1"/>
                </a:solidFill>
                <a:latin typeface="AR BLANCA" panose="02000000000000000000" pitchFamily="2" charset="0"/>
              </a:rPr>
              <a:t>Remedies</a:t>
            </a:r>
            <a:endParaRPr lang="en-US" altLang="en-US" sz="5400" b="1" dirty="0">
              <a:solidFill>
                <a:schemeClr val="tx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88" y="1135285"/>
            <a:ext cx="8517632" cy="4525963"/>
          </a:xfrm>
        </p:spPr>
        <p:txBody>
          <a:bodyPr/>
          <a:lstStyle/>
          <a:p>
            <a:r>
              <a:rPr lang="en-US" dirty="0">
                <a:latin typeface="AR BLANCA" panose="02000000000000000000" pitchFamily="2" charset="0"/>
              </a:rPr>
              <a:t>Officer cooperation</a:t>
            </a:r>
          </a:p>
          <a:p>
            <a:pPr lvl="1"/>
            <a:r>
              <a:rPr lang="en-US" dirty="0">
                <a:latin typeface="AR BLANCA" panose="02000000000000000000" pitchFamily="2" charset="0"/>
              </a:rPr>
              <a:t>Ensure that officers understand their roles and </a:t>
            </a:r>
            <a:r>
              <a:rPr lang="en-US" dirty="0" smtClean="0">
                <a:latin typeface="AR BLANCA" panose="02000000000000000000" pitchFamily="2" charset="0"/>
              </a:rPr>
              <a:t>duties </a:t>
            </a:r>
            <a:r>
              <a:rPr lang="en-US" dirty="0">
                <a:latin typeface="AR BLANCA" panose="02000000000000000000" pitchFamily="2" charset="0"/>
              </a:rPr>
              <a:t>at the start of the year.</a:t>
            </a:r>
          </a:p>
          <a:p>
            <a:pPr lvl="1"/>
            <a:r>
              <a:rPr lang="en-US" dirty="0">
                <a:latin typeface="AR BLANCA" panose="02000000000000000000" pitchFamily="2" charset="0"/>
              </a:rPr>
              <a:t>Don’t delegate tasks too late unless it can’t be avoided because that is inconsiderate.</a:t>
            </a:r>
          </a:p>
          <a:p>
            <a:pPr lvl="1"/>
            <a:r>
              <a:rPr lang="en-US" dirty="0">
                <a:latin typeface="AR BLANCA" panose="02000000000000000000" pitchFamily="2" charset="0"/>
              </a:rPr>
              <a:t>Make sure all officers know everything about anything the organization is doing</a:t>
            </a:r>
            <a:r>
              <a:rPr lang="en-US" dirty="0" smtClean="0">
                <a:latin typeface="AR BLANCA" panose="02000000000000000000" pitchFamily="2" charset="0"/>
              </a:rPr>
              <a:t>.</a:t>
            </a:r>
            <a:endParaRPr lang="en-US" dirty="0">
              <a:latin typeface="AR BLANCA" panose="020000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-76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chemeClr val="tx1"/>
                </a:solidFill>
                <a:latin typeface="AR BLANCA" panose="02000000000000000000" pitchFamily="2" charset="0"/>
              </a:rPr>
              <a:t>Remedies</a:t>
            </a:r>
          </a:p>
        </p:txBody>
      </p:sp>
    </p:spTree>
    <p:extLst>
      <p:ext uri="{BB962C8B-B14F-4D97-AF65-F5344CB8AC3E}">
        <p14:creationId xmlns:p14="http://schemas.microsoft.com/office/powerpoint/2010/main" val="29905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88" y="1156551"/>
            <a:ext cx="8517632" cy="4525963"/>
          </a:xfrm>
        </p:spPr>
        <p:txBody>
          <a:bodyPr/>
          <a:lstStyle/>
          <a:p>
            <a:r>
              <a:rPr lang="en-US" dirty="0" smtClean="0">
                <a:latin typeface="AR BLANCA" panose="02000000000000000000" pitchFamily="2" charset="0"/>
              </a:rPr>
              <a:t>Advertising</a:t>
            </a:r>
            <a:endParaRPr lang="en-US" dirty="0">
              <a:latin typeface="AR BLANCA" panose="02000000000000000000" pitchFamily="2" charset="0"/>
            </a:endParaRPr>
          </a:p>
          <a:p>
            <a:pPr lvl="1"/>
            <a:r>
              <a:rPr lang="en-US" dirty="0">
                <a:latin typeface="AR BLANCA" panose="02000000000000000000" pitchFamily="2" charset="0"/>
              </a:rPr>
              <a:t>Advertise early!</a:t>
            </a:r>
          </a:p>
          <a:p>
            <a:pPr lvl="1"/>
            <a:r>
              <a:rPr lang="en-US" dirty="0">
                <a:latin typeface="AR BLANCA" panose="02000000000000000000" pitchFamily="2" charset="0"/>
              </a:rPr>
              <a:t>Make flyers that are attractive and contain all the necessary information including contact information</a:t>
            </a:r>
            <a:r>
              <a:rPr lang="en-US" dirty="0" smtClean="0">
                <a:latin typeface="AR BLANCA" panose="02000000000000000000" pitchFamily="2" charset="0"/>
              </a:rPr>
              <a:t>.</a:t>
            </a:r>
          </a:p>
          <a:p>
            <a:pPr marL="457200" lvl="1" indent="0">
              <a:buNone/>
            </a:pPr>
            <a:endParaRPr lang="en-US" dirty="0">
              <a:latin typeface="AR BLANCA" panose="02000000000000000000" pitchFamily="2" charset="0"/>
            </a:endParaRPr>
          </a:p>
          <a:p>
            <a:r>
              <a:rPr lang="en-US" dirty="0">
                <a:latin typeface="AR BLANCA" panose="02000000000000000000" pitchFamily="2" charset="0"/>
              </a:rPr>
              <a:t>Chapter reflections or individual reflections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-76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chemeClr val="tx1"/>
                </a:solidFill>
                <a:latin typeface="AR BLANCA" panose="02000000000000000000" pitchFamily="2" charset="0"/>
              </a:rPr>
              <a:t>Remedies</a:t>
            </a:r>
          </a:p>
        </p:txBody>
      </p:sp>
    </p:spTree>
    <p:extLst>
      <p:ext uri="{BB962C8B-B14F-4D97-AF65-F5344CB8AC3E}">
        <p14:creationId xmlns:p14="http://schemas.microsoft.com/office/powerpoint/2010/main" val="22529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biLevel thresh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980728"/>
            <a:ext cx="8856984" cy="4525963"/>
          </a:xfrm>
        </p:spPr>
        <p:txBody>
          <a:bodyPr/>
          <a:lstStyle/>
          <a:p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</a:rPr>
              <a:t>Leaders lead through service.</a:t>
            </a:r>
          </a:p>
          <a:p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</a:rPr>
              <a:t>A service project doesn’t have to be huge and grand.</a:t>
            </a:r>
          </a:p>
          <a:p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</a:rPr>
              <a:t>The waves won’t be smooth, but surf them anyway and learn how to better ride a rough waters! </a:t>
            </a:r>
          </a:p>
          <a:p>
            <a:r>
              <a:rPr lang="en-US" sz="3800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</a:rPr>
              <a:t>Bottom line, serve your way to leadership! </a:t>
            </a:r>
          </a:p>
        </p:txBody>
      </p:sp>
    </p:spTree>
    <p:extLst>
      <p:ext uri="{BB962C8B-B14F-4D97-AF65-F5344CB8AC3E}">
        <p14:creationId xmlns:p14="http://schemas.microsoft.com/office/powerpoint/2010/main" val="28618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11285" y="270892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12000" b="1" dirty="0">
                <a:latin typeface="AR BLANCA" panose="02000000000000000000" pitchFamily="2" charset="0"/>
              </a:rPr>
              <a:t>Reflections and 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 BLANCA" panose="02000000000000000000" pitchFamily="2" charset="0"/>
              </a:rPr>
              <a:t>Dr. Linda Fair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 BLANCA" panose="02000000000000000000" pitchFamily="2" charset="0"/>
              </a:rPr>
              <a:t>Assistant Professor of Geography at University of Arkansas – Fort Smith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 BLANCA" panose="02000000000000000000" pitchFamily="2" charset="0"/>
            </a:endParaRPr>
          </a:p>
          <a:p>
            <a:pPr eaLnBrk="1" hangingPunct="1"/>
            <a:r>
              <a:rPr lang="en-US" altLang="en-US" dirty="0" smtClean="0">
                <a:latin typeface="AR BLANCA" panose="02000000000000000000" pitchFamily="2" charset="0"/>
              </a:rPr>
              <a:t>Faculty Advisor for ALD at UAFS since 2012</a:t>
            </a:r>
          </a:p>
          <a:p>
            <a:pPr eaLnBrk="1" hangingPunct="1"/>
            <a:endParaRPr lang="en-US" altLang="en-US" dirty="0" smtClean="0">
              <a:latin typeface="AR BLANCA" panose="02000000000000000000" pitchFamily="2" charset="0"/>
            </a:endParaRPr>
          </a:p>
          <a:p>
            <a:pPr eaLnBrk="1" hangingPunct="1"/>
            <a:r>
              <a:rPr lang="en-US" dirty="0" smtClean="0">
                <a:latin typeface="AR BLANCA" panose="02000000000000000000" pitchFamily="2" charset="0"/>
              </a:rPr>
              <a:t>ALD Executive </a:t>
            </a:r>
            <a:r>
              <a:rPr lang="en-US" dirty="0">
                <a:latin typeface="AR BLANCA" panose="02000000000000000000" pitchFamily="2" charset="0"/>
              </a:rPr>
              <a:t>Director's </a:t>
            </a:r>
            <a:r>
              <a:rPr lang="en-US" dirty="0" smtClean="0">
                <a:latin typeface="AR BLANCA" panose="02000000000000000000" pitchFamily="2" charset="0"/>
              </a:rPr>
              <a:t>Advisor </a:t>
            </a:r>
            <a:r>
              <a:rPr lang="en-US" dirty="0">
                <a:latin typeface="AR BLANCA" panose="02000000000000000000" pitchFamily="2" charset="0"/>
              </a:rPr>
              <a:t>of the </a:t>
            </a:r>
            <a:r>
              <a:rPr lang="en-US" dirty="0" smtClean="0">
                <a:latin typeface="AR BLANCA" panose="02000000000000000000" pitchFamily="2" charset="0"/>
              </a:rPr>
              <a:t>Year for 2013-2014</a:t>
            </a:r>
            <a:endParaRPr lang="en-US" dirty="0">
              <a:latin typeface="AR BLANCA" panose="02000000000000000000" pitchFamily="2" charset="0"/>
            </a:endParaRPr>
          </a:p>
          <a:p>
            <a:pPr eaLnBrk="1" hangingPunct="1"/>
            <a:endParaRPr lang="en-US" altLang="en-US" dirty="0" smtClean="0">
              <a:latin typeface="AR BLANCA" panose="02000000000000000000" pitchFamily="2" charset="0"/>
            </a:endParaRPr>
          </a:p>
          <a:p>
            <a:pPr eaLnBrk="1" hangingPunct="1"/>
            <a:endParaRPr lang="en-US" altLang="en-US" dirty="0" smtClean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30704" y="-946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latin typeface="AR BLANCA" panose="02000000000000000000" pitchFamily="2" charset="0"/>
              </a:rPr>
              <a:t>Bachkhoa</a:t>
            </a:r>
            <a:r>
              <a:rPr lang="en-US" altLang="en-US" b="1" dirty="0">
                <a:latin typeface="AR BLANCA" panose="02000000000000000000" pitchFamily="2" charset="0"/>
              </a:rPr>
              <a:t> Nguyen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Junior Biochemistry major at the University of Arkansas – Fort Smith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Pre-med track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Perhaps MD/PhD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President of ALD at UAFS 2015-2016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Junior advisor of ALD at UAFS 2016-2017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About me:</a:t>
            </a:r>
          </a:p>
          <a:p>
            <a:pPr lvl="1" eaLnBrk="1" hangingPunct="1"/>
            <a:r>
              <a:rPr lang="en-US" altLang="en-US" dirty="0">
                <a:latin typeface="AR BLANCA" panose="02000000000000000000" pitchFamily="2" charset="0"/>
              </a:rPr>
              <a:t>5’1, Vietnamese, INTJ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-182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 BLANCA" panose="02000000000000000000" pitchFamily="2" charset="0"/>
              </a:rPr>
              <a:t>Peter Phan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971600"/>
            <a:ext cx="8568952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Biology major at the University </a:t>
            </a:r>
            <a:r>
              <a:rPr lang="en-US" altLang="en-US" dirty="0" smtClean="0">
                <a:latin typeface="AR BLANCA" panose="02000000000000000000" pitchFamily="2" charset="0"/>
              </a:rPr>
              <a:t>of Arkansas </a:t>
            </a:r>
            <a:r>
              <a:rPr lang="en-US" altLang="en-US" dirty="0">
                <a:latin typeface="AR BLANCA" panose="02000000000000000000" pitchFamily="2" charset="0"/>
              </a:rPr>
              <a:t>– Fort Smith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Pre-vet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President of ALD at UAFS 2016-2017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Food, animals and coffee</a:t>
            </a:r>
          </a:p>
          <a:p>
            <a:pPr eaLnBrk="1" hangingPunct="1"/>
            <a:r>
              <a:rPr lang="en-US" altLang="en-US" dirty="0">
                <a:latin typeface="AR BLANCA" panose="02000000000000000000" pitchFamily="2" charset="0"/>
              </a:rPr>
              <a:t>Vietnamese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Reactivated in 2013 </a:t>
            </a:r>
            <a:endParaRPr lang="en-US" dirty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49 new members inducted in April, 2013</a:t>
            </a:r>
            <a:endParaRPr lang="en-US" dirty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lvl="1" eaLnBrk="1" hangingPunct="1"/>
            <a:r>
              <a:rPr lang="en-US" sz="30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Have inducted a total of 362 new members</a:t>
            </a:r>
            <a:endParaRPr lang="en-US" dirty="0" smtClean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20204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About Our Chapter</a:t>
            </a:r>
            <a:endParaRPr lang="en-US" sz="54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700"/>
                    </a14:imgEffect>
                    <a14:imgEffect>
                      <a14:brightnessContrast bright="-1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2" y="764704"/>
            <a:ext cx="9073008" cy="4525963"/>
          </a:xfrm>
        </p:spPr>
        <p:txBody>
          <a:bodyPr/>
          <a:lstStyle/>
          <a:p>
            <a:pPr eaLnBrk="1" hangingPunct="1"/>
            <a:endParaRPr lang="en-US" altLang="en-US" sz="2900" dirty="0" smtClean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eaLnBrk="1" hangingPunct="1"/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Service projects initiated by our chapter last school year</a:t>
            </a:r>
          </a:p>
          <a:p>
            <a:pPr lvl="2" eaLnBrk="1" hangingPunct="1"/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Mercy Crest – Senior Home visit</a:t>
            </a:r>
          </a:p>
          <a:p>
            <a:pPr lvl="2" eaLnBrk="1" hangingPunct="1"/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Special Olympics – Unified Event</a:t>
            </a:r>
          </a:p>
          <a:p>
            <a:pPr lvl="2" eaLnBrk="1" hangingPunct="1"/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The Cuddle is Real </a:t>
            </a:r>
          </a:p>
          <a:p>
            <a:pPr eaLnBrk="1" hangingPunct="1"/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S</a:t>
            </a:r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ervice </a:t>
            </a:r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projects </a:t>
            </a:r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for </a:t>
            </a:r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this school </a:t>
            </a:r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year</a:t>
            </a:r>
            <a:endParaRPr lang="en-US" altLang="en-US" sz="2900" dirty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lvl="2" eaLnBrk="1" hangingPunct="1"/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All 3 </a:t>
            </a:r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major </a:t>
            </a:r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service projects from last year</a:t>
            </a:r>
          </a:p>
          <a:p>
            <a:pPr marL="914400" lvl="2" indent="0" eaLnBrk="1" hangingPunct="1">
              <a:buNone/>
            </a:pPr>
            <a:r>
              <a:rPr lang="en-US" altLang="en-US" sz="29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+ Paw </a:t>
            </a:r>
            <a:r>
              <a:rPr lang="en-US" altLang="en-US" sz="2900" dirty="0">
                <a:solidFill>
                  <a:schemeClr val="bg1"/>
                </a:solidFill>
                <a:latin typeface="AR BLANCA" panose="02000000000000000000" pitchFamily="2" charset="0"/>
              </a:rPr>
              <a:t>Painting Fundraiser for Sebastian County Humane Society</a:t>
            </a:r>
          </a:p>
          <a:p>
            <a:pPr eaLnBrk="1" hangingPunct="1"/>
            <a:endParaRPr lang="en-US" altLang="en-US" sz="3800" dirty="0" smtClean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pPr lvl="2" eaLnBrk="1" hangingPunct="1"/>
            <a:endParaRPr lang="en-US" altLang="en-US" sz="3000" dirty="0" smtClean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20204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About Our Chapter</a:t>
            </a:r>
            <a:endParaRPr lang="en-US" sz="54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04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About Our Chapter</a:t>
            </a:r>
            <a:endParaRPr lang="en-US" sz="54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Past projects completed with other organizations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Light Up the Night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Haunted Union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Lions Community Outreach Day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Fort Smith Marathon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04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About Our Chapter</a:t>
            </a:r>
            <a:endParaRPr lang="en-US" sz="54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Fun chapter events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Cookout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Welcome Back Party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Sweet Bay Party</a:t>
            </a:r>
          </a:p>
          <a:p>
            <a:pPr lvl="1" eaLnBrk="1" hangingPunct="1"/>
            <a:r>
              <a:rPr lang="en-US" altLang="en-US" dirty="0" smtClean="0">
                <a:solidFill>
                  <a:schemeClr val="bg1"/>
                </a:solidFill>
                <a:latin typeface="AR BLANCA" panose="02000000000000000000" pitchFamily="2" charset="0"/>
              </a:rPr>
              <a:t>And more!</a:t>
            </a:r>
            <a:endParaRPr lang="en-US" altLang="en-US" dirty="0">
              <a:solidFill>
                <a:schemeClr val="bg1"/>
              </a:solidFill>
              <a:latin typeface="AR BLANCA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836</Words>
  <Application>Microsoft Office PowerPoint</Application>
  <PresentationFormat>On-screen Show (4:3)</PresentationFormat>
  <Paragraphs>144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Diseño predeterminado</vt:lpstr>
      <vt:lpstr>1_Diseño predeterminado</vt:lpstr>
      <vt:lpstr>Serve’s Up!</vt:lpstr>
      <vt:lpstr>Agenda</vt:lpstr>
      <vt:lpstr>Dr. Linda Fair</vt:lpstr>
      <vt:lpstr>Bachkhoa Nguyen</vt:lpstr>
      <vt:lpstr>Peter Phan</vt:lpstr>
      <vt:lpstr>About Our Chapter</vt:lpstr>
      <vt:lpstr>About Our Chapter</vt:lpstr>
      <vt:lpstr>About Our Chapter</vt:lpstr>
      <vt:lpstr>About Our Chapter</vt:lpstr>
      <vt:lpstr>Group Introductions and Brainstorming</vt:lpstr>
      <vt:lpstr>PowerPoint Presentation</vt:lpstr>
      <vt:lpstr>Service</vt:lpstr>
      <vt:lpstr>Service</vt:lpstr>
      <vt:lpstr>PowerPoint Presentation</vt:lpstr>
      <vt:lpstr>PowerPoint Presentation</vt:lpstr>
      <vt:lpstr>The POINT</vt:lpstr>
      <vt:lpstr>How to Get Started as a Chapter</vt:lpstr>
      <vt:lpstr>How to Get Started as a Chapter</vt:lpstr>
      <vt:lpstr>Key Things to Note</vt:lpstr>
      <vt:lpstr>Key Things to Note</vt:lpstr>
      <vt:lpstr>Activities</vt:lpstr>
      <vt:lpstr>ALD at UAFS - Struggles</vt:lpstr>
      <vt:lpstr>Remedies</vt:lpstr>
      <vt:lpstr>Remedies</vt:lpstr>
      <vt:lpstr>Remedies</vt:lpstr>
      <vt:lpstr>Remedies</vt:lpstr>
      <vt:lpstr>Conclusion</vt:lpstr>
      <vt:lpstr>Reflections and Q&amp;A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Bachkhoa Nguyen</cp:lastModifiedBy>
  <cp:revision>50</cp:revision>
  <dcterms:created xsi:type="dcterms:W3CDTF">2008-10-16T00:44:23Z</dcterms:created>
  <dcterms:modified xsi:type="dcterms:W3CDTF">2016-10-25T18:18:27Z</dcterms:modified>
</cp:coreProperties>
</file>