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259" r:id="rId3"/>
    <p:sldId id="385" r:id="rId4"/>
    <p:sldId id="503" r:id="rId5"/>
    <p:sldId id="507" r:id="rId6"/>
    <p:sldId id="506" r:id="rId7"/>
    <p:sldId id="419" r:id="rId8"/>
    <p:sldId id="324" r:id="rId9"/>
    <p:sldId id="325" r:id="rId10"/>
    <p:sldId id="326" r:id="rId11"/>
    <p:sldId id="496" r:id="rId12"/>
    <p:sldId id="495" r:id="rId13"/>
    <p:sldId id="410" r:id="rId14"/>
    <p:sldId id="497" r:id="rId15"/>
    <p:sldId id="499" r:id="rId16"/>
    <p:sldId id="411" r:id="rId17"/>
    <p:sldId id="412" r:id="rId18"/>
    <p:sldId id="414" r:id="rId19"/>
    <p:sldId id="504" r:id="rId20"/>
    <p:sldId id="502" r:id="rId21"/>
    <p:sldId id="470" r:id="rId22"/>
    <p:sldId id="416" r:id="rId23"/>
    <p:sldId id="417" r:id="rId24"/>
    <p:sldId id="418" r:id="rId25"/>
    <p:sldId id="505" r:id="rId26"/>
    <p:sldId id="422" r:id="rId27"/>
    <p:sldId id="352" r:id="rId28"/>
    <p:sldId id="42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79"/>
    <p:restoredTop sz="86273"/>
  </p:normalViewPr>
  <p:slideViewPr>
    <p:cSldViewPr snapToGrid="0" snapToObjects="1">
      <p:cViewPr>
        <p:scale>
          <a:sx n="70" d="100"/>
          <a:sy n="70" d="100"/>
        </p:scale>
        <p:origin x="200" y="576"/>
      </p:cViewPr>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D0089-4059-BB45-8490-0FFDAA6A097D}" type="datetimeFigureOut">
              <a:rPr lang="en-US" smtClean="0"/>
              <a:t>10/26/17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A06AF9-79FD-AA42-9957-E868266B65F1}" type="slidenum">
              <a:rPr lang="en-US" smtClean="0"/>
              <a:t>‹#›</a:t>
            </a:fld>
            <a:endParaRPr lang="en-US"/>
          </a:p>
        </p:txBody>
      </p:sp>
    </p:spTree>
    <p:extLst>
      <p:ext uri="{BB962C8B-B14F-4D97-AF65-F5344CB8AC3E}">
        <p14:creationId xmlns:p14="http://schemas.microsoft.com/office/powerpoint/2010/main" val="891302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theweek.com/articles/461630/4-researchbacked-reasons-should-allowed-nap-work" TargetMode="External"/><Relationship Id="rId4" Type="http://schemas.openxmlformats.org/officeDocument/2006/relationships/hyperlink" Target="http://www.youtube.com/watch?v=rNh_mQo9fXo" TargetMode="External"/><Relationship Id="rId5" Type="http://schemas.openxmlformats.org/officeDocument/2006/relationships/hyperlink" Target="http://www.google.com/hostednews/afp/article/ALeqM5ir9Aq3KpWK1wbwDG1A9sqQLxq0nQ?docId=CNG.3d70bb040bdfdd29691ee978be81fc1a.2e1" TargetMode="External"/><Relationship Id="rId6" Type="http://schemas.openxmlformats.org/officeDocument/2006/relationships/hyperlink" Target="http://www.businessweek.com/stories/2006-11-26/napping-your-way-to-the-top" TargetMode="External"/><Relationship Id="rId7" Type="http://schemas.openxmlformats.org/officeDocument/2006/relationships/hyperlink" Target="http://infogr.am/Sleep-Deprivation-in-America" TargetMode="External"/><Relationship Id="rId8" Type="http://schemas.openxmlformats.org/officeDocument/2006/relationships/hyperlink" Target="http://infogr.am/" TargetMode="External"/><Relationship Id="rId9" Type="http://schemas.openxmlformats.org/officeDocument/2006/relationships/hyperlink" Target="http://www.cnn.com/2012/10/17/health/health-naps-brain" TargetMode="External"/><Relationship Id="rId10" Type="http://schemas.openxmlformats.org/officeDocument/2006/relationships/hyperlink" Target="http://www.ncbi.nlm.nih.gov/pubmed/?term=A+brief+afternoon+nap+following+nocturnal+sleep+restriction:+Which+nap+duration+is+most+recuperative?" TargetMode="External"/><Relationship Id="rId11" Type="http://schemas.openxmlformats.org/officeDocument/2006/relationships/hyperlink" Target="http://theconversation.com/want-to-boost-your-memory-and-mood-take-a-nap-but-keep-it-short-13108"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Around 6 million</a:t>
            </a:r>
            <a:r>
              <a:rPr lang="en-US" baseline="0" dirty="0" smtClean="0"/>
              <a:t> years ago the Colorado River began carving the Grand Canyon, eventually exposing sediment layers nearly 2 billion years old. Every year of work, the Colorado revealed 333 years of sediment. The GC is a metaphor for the dramatic results that are possible with steady, consistent effort.</a:t>
            </a:r>
          </a:p>
          <a:p>
            <a:r>
              <a:rPr lang="en-US" baseline="0" dirty="0" smtClean="0"/>
              <a:t>Facts: GC is 277 miles long, 18 miles wide and 1 mile deep.</a:t>
            </a:r>
            <a:endParaRPr lang="en-US" dirty="0" smtClean="0"/>
          </a:p>
        </p:txBody>
      </p:sp>
      <p:sp>
        <p:nvSpPr>
          <p:cNvPr id="4" name="Slide Number Placeholder 3"/>
          <p:cNvSpPr>
            <a:spLocks noGrp="1"/>
          </p:cNvSpPr>
          <p:nvPr>
            <p:ph type="sldNum" sz="quarter" idx="10"/>
          </p:nvPr>
        </p:nvSpPr>
        <p:spPr/>
        <p:txBody>
          <a:bodyPr/>
          <a:lstStyle/>
          <a:p>
            <a:fld id="{1B7F32A8-5F52-394B-AA1F-3674F046368A}" type="slidenum">
              <a:rPr lang="en-US" smtClean="0"/>
              <a:t>1</a:t>
            </a:fld>
            <a:endParaRPr lang="en-US"/>
          </a:p>
        </p:txBody>
      </p:sp>
    </p:spTree>
    <p:extLst>
      <p:ext uri="{BB962C8B-B14F-4D97-AF65-F5344CB8AC3E}">
        <p14:creationId xmlns:p14="http://schemas.microsoft.com/office/powerpoint/2010/main" val="1418696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Homeostasis is our current ability to perform. Periodization utilizes the principles of stimulus, fatigue, recovery, and </a:t>
            </a:r>
            <a:r>
              <a:rPr lang="en-US" sz="1200" kern="1200" dirty="0" err="1" smtClean="0">
                <a:solidFill>
                  <a:schemeClr val="tx1"/>
                </a:solidFill>
                <a:latin typeface="+mn-lt"/>
                <a:ea typeface="+mn-ea"/>
                <a:cs typeface="+mn-cs"/>
              </a:rPr>
              <a:t>supercompensation</a:t>
            </a:r>
            <a:r>
              <a:rPr lang="en-US" sz="1200" kern="1200" dirty="0" smtClean="0">
                <a:solidFill>
                  <a:schemeClr val="tx1"/>
                </a:solidFill>
                <a:latin typeface="+mn-lt"/>
                <a:ea typeface="+mn-ea"/>
                <a:cs typeface="+mn-cs"/>
              </a:rPr>
              <a:t> to create a cyclical (not straight line) pathway to long term improvement of our </a:t>
            </a:r>
            <a:r>
              <a:rPr lang="en-US" sz="1200" i="1" kern="1200" dirty="0" smtClean="0">
                <a:solidFill>
                  <a:schemeClr val="tx1"/>
                </a:solidFill>
                <a:latin typeface="+mn-lt"/>
                <a:ea typeface="+mn-ea"/>
                <a:cs typeface="+mn-cs"/>
              </a:rPr>
              <a:t>homeostasis</a:t>
            </a:r>
            <a:r>
              <a:rPr lang="en-US" sz="1200" i="0" kern="1200" dirty="0" smtClean="0">
                <a:solidFill>
                  <a:schemeClr val="tx1"/>
                </a:solidFill>
                <a:latin typeface="+mn-lt"/>
                <a:ea typeface="+mn-ea"/>
                <a:cs typeface="+mn-cs"/>
              </a:rPr>
              <a:t>. Each time you work out, a </a:t>
            </a:r>
            <a:r>
              <a:rPr lang="en-US" sz="1200" i="1" kern="1200" dirty="0" smtClean="0">
                <a:solidFill>
                  <a:schemeClr val="tx1"/>
                </a:solidFill>
                <a:latin typeface="+mn-lt"/>
                <a:ea typeface="+mn-ea"/>
                <a:cs typeface="+mn-cs"/>
              </a:rPr>
              <a:t>stimulus</a:t>
            </a:r>
            <a:r>
              <a:rPr lang="en-US" sz="1200" i="0" kern="1200" dirty="0" smtClean="0">
                <a:solidFill>
                  <a:schemeClr val="tx1"/>
                </a:solidFill>
                <a:latin typeface="+mn-lt"/>
                <a:ea typeface="+mn-ea"/>
                <a:cs typeface="+mn-cs"/>
              </a:rPr>
              <a:t> (stress) is placed on the body. This causes </a:t>
            </a:r>
            <a:r>
              <a:rPr lang="en-US" sz="1200" i="1" kern="1200" dirty="0" smtClean="0">
                <a:solidFill>
                  <a:schemeClr val="tx1"/>
                </a:solidFill>
                <a:latin typeface="+mn-lt"/>
                <a:ea typeface="+mn-ea"/>
                <a:cs typeface="+mn-cs"/>
              </a:rPr>
              <a:t>fatigue</a:t>
            </a:r>
            <a:r>
              <a:rPr lang="en-US" sz="1200" i="0" kern="1200" dirty="0" smtClean="0">
                <a:solidFill>
                  <a:schemeClr val="tx1"/>
                </a:solidFill>
                <a:latin typeface="+mn-lt"/>
                <a:ea typeface="+mn-ea"/>
                <a:cs typeface="+mn-cs"/>
              </a:rPr>
              <a:t> (breakdown), and the body is forced to respond. The body's response is known as recovery. Recovery leads to </a:t>
            </a:r>
            <a:r>
              <a:rPr lang="en-US" sz="1200" i="1" kern="1200" dirty="0" err="1" smtClean="0">
                <a:solidFill>
                  <a:schemeClr val="tx1"/>
                </a:solidFill>
                <a:latin typeface="+mn-lt"/>
                <a:ea typeface="+mn-ea"/>
                <a:cs typeface="+mn-cs"/>
              </a:rPr>
              <a:t>supercompensation</a:t>
            </a:r>
            <a:r>
              <a:rPr lang="en-US" sz="1200" i="0" kern="1200" dirty="0" smtClean="0">
                <a:solidFill>
                  <a:schemeClr val="tx1"/>
                </a:solidFill>
                <a:latin typeface="+mn-lt"/>
                <a:ea typeface="+mn-ea"/>
                <a:cs typeface="+mn-cs"/>
              </a:rPr>
              <a:t>, which is essentially a limited period of time where our homeostasis is nudged up a notch. Rinse and repeat.</a:t>
            </a:r>
            <a:endParaRPr lang="en-US" dirty="0" smtClean="0"/>
          </a:p>
        </p:txBody>
      </p:sp>
      <p:sp>
        <p:nvSpPr>
          <p:cNvPr id="4" name="Slide Number Placeholder 3"/>
          <p:cNvSpPr>
            <a:spLocks noGrp="1"/>
          </p:cNvSpPr>
          <p:nvPr>
            <p:ph type="sldNum" sz="quarter" idx="10"/>
          </p:nvPr>
        </p:nvSpPr>
        <p:spPr/>
        <p:txBody>
          <a:bodyPr/>
          <a:lstStyle/>
          <a:p>
            <a:fld id="{1B7F32A8-5F52-394B-AA1F-3674F046368A}" type="slidenum">
              <a:rPr lang="en-US" smtClean="0"/>
              <a:t>12</a:t>
            </a:fld>
            <a:endParaRPr lang="en-US"/>
          </a:p>
        </p:txBody>
      </p:sp>
    </p:spTree>
    <p:extLst>
      <p:ext uri="{BB962C8B-B14F-4D97-AF65-F5344CB8AC3E}">
        <p14:creationId xmlns:p14="http://schemas.microsoft.com/office/powerpoint/2010/main" val="494945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7F32A8-5F52-394B-AA1F-3674F046368A}" type="slidenum">
              <a:rPr lang="en-US" smtClean="0"/>
              <a:t>13</a:t>
            </a:fld>
            <a:endParaRPr lang="en-US"/>
          </a:p>
        </p:txBody>
      </p:sp>
    </p:spTree>
    <p:extLst>
      <p:ext uri="{BB962C8B-B14F-4D97-AF65-F5344CB8AC3E}">
        <p14:creationId xmlns:p14="http://schemas.microsoft.com/office/powerpoint/2010/main" val="1505605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Recommend the book “Mindful Work” by David </a:t>
            </a:r>
            <a:r>
              <a:rPr lang="en-US" sz="1200" b="0" kern="1200" dirty="0" err="1">
                <a:solidFill>
                  <a:schemeClr val="tx1"/>
                </a:solidFill>
                <a:latin typeface="+mn-lt"/>
                <a:ea typeface="+mn-ea"/>
                <a:cs typeface="+mn-cs"/>
              </a:rPr>
              <a:t>Gelles</a:t>
            </a:r>
            <a:r>
              <a:rPr lang="en-US" sz="1200" b="0" kern="1200" dirty="0">
                <a:solidFill>
                  <a:schemeClr val="tx1"/>
                </a:solidFill>
                <a:latin typeface="+mn-lt"/>
                <a:ea typeface="+mn-ea"/>
                <a:cs typeface="+mn-cs"/>
              </a:rPr>
              <a:t>,</a:t>
            </a:r>
            <a:r>
              <a:rPr lang="en-US" sz="1200" b="0" kern="1200" baseline="0" dirty="0">
                <a:solidFill>
                  <a:schemeClr val="tx1"/>
                </a:solidFill>
                <a:latin typeface="+mn-lt"/>
                <a:ea typeface="+mn-ea"/>
                <a:cs typeface="+mn-cs"/>
              </a:rPr>
              <a:t> and </a:t>
            </a:r>
            <a:r>
              <a:rPr lang="en-US" sz="1200" b="0" kern="1200" baseline="0" dirty="0" err="1">
                <a:solidFill>
                  <a:schemeClr val="tx1"/>
                </a:solidFill>
                <a:latin typeface="+mn-lt"/>
                <a:ea typeface="+mn-ea"/>
                <a:cs typeface="+mn-cs"/>
              </a:rPr>
              <a:t>www.headspace.com</a:t>
            </a:r>
            <a:r>
              <a:rPr lang="en-US" sz="1200" b="0" kern="1200" dirty="0">
                <a:solidFill>
                  <a:schemeClr val="tx1"/>
                </a:solidFill>
                <a:latin typeface="+mn-lt"/>
                <a:ea typeface="+mn-ea"/>
                <a:cs typeface="+mn-cs"/>
              </a:rPr>
              <a:t> </a:t>
            </a:r>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finds link between time off work for exercise and increased productivity</a:t>
            </a:r>
          </a:p>
          <a:p>
            <a:r>
              <a:rPr lang="en-US" sz="1200" b="0" kern="1200" dirty="0">
                <a:solidFill>
                  <a:schemeClr val="tx1"/>
                </a:solidFill>
                <a:latin typeface="+mn-lt"/>
                <a:ea typeface="+mn-ea"/>
                <a:cs typeface="+mn-cs"/>
              </a:rPr>
              <a:t>Taking time out of the work week for an employee exercise program may lead to increased productivity –despite the reduction in work hours, reports a study in the August Journal of Occupational and Environmental Medicine, official publication of the American College of Occupational and Environmental Medicine (ACOEM).</a:t>
            </a:r>
          </a:p>
          <a:p>
            <a:r>
              <a:rPr lang="en-US" sz="1200" b="0" kern="1200" dirty="0">
                <a:solidFill>
                  <a:schemeClr val="tx1"/>
                </a:solidFill>
                <a:latin typeface="+mn-lt"/>
                <a:ea typeface="+mn-ea"/>
                <a:cs typeface="+mn-cs"/>
              </a:rPr>
              <a:t>In the study, one group of employees at a large Swedish public dental health organization was assigned to a mandatory exercise program carried out during regular work hours: 2 1/2 hours per week. Another group received the same reduction in work hours, but no exercise program. (A third group worked regular hours with no exercise program.) The researchers were </a:t>
            </a:r>
            <a:r>
              <a:rPr lang="en-US" sz="1200" b="0" kern="1200" dirty="0" err="1">
                <a:solidFill>
                  <a:schemeClr val="tx1"/>
                </a:solidFill>
                <a:latin typeface="+mn-lt"/>
                <a:ea typeface="+mn-ea"/>
                <a:cs typeface="+mn-cs"/>
              </a:rPr>
              <a:t>Ulrica</a:t>
            </a:r>
            <a:r>
              <a:rPr lang="en-US" sz="1200" b="0" kern="1200" dirty="0">
                <a:solidFill>
                  <a:schemeClr val="tx1"/>
                </a:solidFill>
                <a:latin typeface="+mn-lt"/>
                <a:ea typeface="+mn-ea"/>
                <a:cs typeface="+mn-cs"/>
              </a:rPr>
              <a:t> von Thiele Schwarz, Ph.D., and Henna </a:t>
            </a:r>
            <a:r>
              <a:rPr lang="en-US" sz="1200" b="0" kern="1200" dirty="0" err="1">
                <a:solidFill>
                  <a:schemeClr val="tx1"/>
                </a:solidFill>
                <a:latin typeface="+mn-lt"/>
                <a:ea typeface="+mn-ea"/>
                <a:cs typeface="+mn-cs"/>
              </a:rPr>
              <a:t>Hasson</a:t>
            </a:r>
            <a:r>
              <a:rPr lang="en-US" sz="1200" b="0" kern="1200" dirty="0">
                <a:solidFill>
                  <a:schemeClr val="tx1"/>
                </a:solidFill>
                <a:latin typeface="+mn-lt"/>
                <a:ea typeface="+mn-ea"/>
                <a:cs typeface="+mn-cs"/>
              </a:rPr>
              <a:t>, Ph.D., of </a:t>
            </a:r>
            <a:r>
              <a:rPr lang="en-US" sz="1200" b="0" kern="1200" dirty="0" err="1">
                <a:solidFill>
                  <a:schemeClr val="tx1"/>
                </a:solidFill>
                <a:latin typeface="+mn-lt"/>
                <a:ea typeface="+mn-ea"/>
                <a:cs typeface="+mn-cs"/>
              </a:rPr>
              <a:t>Karolinska</a:t>
            </a:r>
            <a:r>
              <a:rPr lang="en-US" sz="1200" b="0" kern="1200" dirty="0">
                <a:solidFill>
                  <a:schemeClr val="tx1"/>
                </a:solidFill>
                <a:latin typeface="+mn-lt"/>
                <a:ea typeface="+mn-ea"/>
                <a:cs typeface="+mn-cs"/>
              </a:rPr>
              <a:t> Institute, Stockholm. Employees assigned to the exercise program also had significant increases in self-rated measures of productivity: they felt more productive while on the job and had a reduced rate of work absences due to illness.</a:t>
            </a:r>
          </a:p>
          <a:p>
            <a:r>
              <a:rPr lang="en-US" sz="1200" b="0" kern="1200" dirty="0">
                <a:solidFill>
                  <a:schemeClr val="tx1"/>
                </a:solidFill>
                <a:latin typeface="+mn-lt"/>
                <a:ea typeface="+mn-ea"/>
                <a:cs typeface="+mn-cs"/>
              </a:rPr>
              <a:t>The results suggest that reducing work hours for exercise or other health promotion doesn’t necessarily lead to decreased productivity –and may even lead to increased productivity. The productivity gains seem to result from higher output during work hours and fewer missed work day. Drs. von Thiele Schwarz and </a:t>
            </a:r>
            <a:r>
              <a:rPr lang="en-US" sz="1200" b="0" kern="1200" dirty="0" err="1">
                <a:solidFill>
                  <a:schemeClr val="tx1"/>
                </a:solidFill>
                <a:latin typeface="+mn-lt"/>
                <a:ea typeface="+mn-ea"/>
                <a:cs typeface="+mn-cs"/>
              </a:rPr>
              <a:t>Hasson</a:t>
            </a:r>
            <a:r>
              <a:rPr lang="en-US" sz="1200" b="0" kern="1200" dirty="0">
                <a:solidFill>
                  <a:schemeClr val="tx1"/>
                </a:solidFill>
                <a:latin typeface="+mn-lt"/>
                <a:ea typeface="+mn-ea"/>
                <a:cs typeface="+mn-cs"/>
              </a:rPr>
              <a:t> conclude, “Work hours may be used for health promotion activities with sustained or improved production levels, since the same, or higher, production level can be achieved with lesser resources.”</a:t>
            </a:r>
          </a:p>
          <a:p>
            <a:pPr marL="171450" indent="-171450">
              <a:buFontTx/>
              <a:buChar char="-"/>
            </a:pPr>
            <a:r>
              <a:rPr lang="en-US" sz="1200" b="0" kern="1200" dirty="0">
                <a:solidFill>
                  <a:schemeClr val="tx1"/>
                </a:solidFill>
                <a:latin typeface="+mn-lt"/>
                <a:ea typeface="+mn-ea"/>
                <a:cs typeface="+mn-cs"/>
              </a:rPr>
              <a:t>See more at: http://</a:t>
            </a:r>
            <a:r>
              <a:rPr lang="en-US" sz="1200" b="0" kern="1200" dirty="0" err="1">
                <a:solidFill>
                  <a:schemeClr val="tx1"/>
                </a:solidFill>
                <a:latin typeface="+mn-lt"/>
                <a:ea typeface="+mn-ea"/>
                <a:cs typeface="+mn-cs"/>
              </a:rPr>
              <a:t>www.employmentlawdaily.com</a:t>
            </a:r>
            <a:r>
              <a:rPr lang="en-US" sz="1200" b="0" kern="1200" dirty="0">
                <a:solidFill>
                  <a:schemeClr val="tx1"/>
                </a:solidFill>
                <a:latin typeface="+mn-lt"/>
                <a:ea typeface="+mn-ea"/>
                <a:cs typeface="+mn-cs"/>
              </a:rPr>
              <a:t>/</a:t>
            </a:r>
            <a:r>
              <a:rPr lang="en-US" sz="1200" b="0" kern="1200" dirty="0" err="1">
                <a:solidFill>
                  <a:schemeClr val="tx1"/>
                </a:solidFill>
                <a:latin typeface="+mn-lt"/>
                <a:ea typeface="+mn-ea"/>
                <a:cs typeface="+mn-cs"/>
              </a:rPr>
              <a:t>index.php</a:t>
            </a:r>
            <a:r>
              <a:rPr lang="en-US" sz="1200" b="0" kern="1200" dirty="0">
                <a:solidFill>
                  <a:schemeClr val="tx1"/>
                </a:solidFill>
                <a:latin typeface="+mn-lt"/>
                <a:ea typeface="+mn-ea"/>
                <a:cs typeface="+mn-cs"/>
              </a:rPr>
              <a:t>/news/study-finds-link-between-time-off-work-for-exercise-and-increased-productivity/#sthash.rZ5GXn7E.dpuf</a:t>
            </a:r>
          </a:p>
          <a:p>
            <a:pPr marL="171450" indent="-171450">
              <a:buFontTx/>
              <a:buChar char="-"/>
            </a:pPr>
            <a:endParaRPr lang="en-US" sz="1200" b="0" kern="1200" dirty="0">
              <a:solidFill>
                <a:schemeClr val="tx1"/>
              </a:solidFill>
              <a:latin typeface="+mn-lt"/>
              <a:ea typeface="+mn-ea"/>
              <a:cs typeface="+mn-cs"/>
            </a:endParaRPr>
          </a:p>
          <a:p>
            <a:r>
              <a:rPr lang="en-US" sz="1200" kern="1200" dirty="0">
                <a:solidFill>
                  <a:schemeClr val="tx1"/>
                </a:solidFill>
                <a:latin typeface="+mn-lt"/>
                <a:ea typeface="+mn-ea"/>
                <a:cs typeface="+mn-cs"/>
              </a:rPr>
              <a:t>Exercise during the workday improves job performance, British </a:t>
            </a:r>
            <a:r>
              <a:rPr lang="en-US" sz="1200" u="sng" kern="1200" dirty="0">
                <a:solidFill>
                  <a:schemeClr val="tx1"/>
                </a:solidFill>
                <a:latin typeface="+mn-lt"/>
                <a:ea typeface="+mn-ea"/>
                <a:cs typeface="+mn-cs"/>
              </a:rPr>
              <a:t>research has shown. A study by Jim McKenna from the University of Bristol showed that after exercising, participants returned to work more tolerant of themselves and more forgiving of their colleagues. Their work performance was also consistently higher, as shown by better time management and improved mental sharpness.</a:t>
            </a:r>
          </a:p>
          <a:p>
            <a:endParaRPr lang="en-US" sz="1200" u="sng" kern="1200" dirty="0">
              <a:solidFill>
                <a:schemeClr val="tx1"/>
              </a:solidFill>
              <a:latin typeface="+mn-lt"/>
              <a:ea typeface="+mn-ea"/>
              <a:cs typeface="+mn-cs"/>
            </a:endParaRPr>
          </a:p>
          <a:p>
            <a:r>
              <a:rPr lang="en-US" sz="1200" u="sng" kern="1200" dirty="0">
                <a:solidFill>
                  <a:schemeClr val="tx1"/>
                </a:solidFill>
                <a:latin typeface="+mn-lt"/>
                <a:ea typeface="+mn-ea"/>
                <a:cs typeface="+mn-cs"/>
              </a:rPr>
              <a:t>Researchers expected that midday exercise would enhance mood. But the boosts in productivity surprised them, proving that workplace exercise programs benefit more than just the workers—they give companies more efficient employees who work better together. Health care costs can be expected to go down for employees who exercise regularly at work, resulting in fewer sick days, better attendance and more cooperation between co-workers.</a:t>
            </a:r>
          </a:p>
          <a:p>
            <a:endParaRPr lang="en-US" sz="1200" u="sng" kern="1200" dirty="0">
              <a:solidFill>
                <a:schemeClr val="tx1"/>
              </a:solidFill>
              <a:latin typeface="+mn-lt"/>
              <a:ea typeface="+mn-ea"/>
              <a:cs typeface="+mn-cs"/>
            </a:endParaRPr>
          </a:p>
          <a:p>
            <a:r>
              <a:rPr lang="en-US" sz="1200" b="1" u="sng" kern="1200" dirty="0">
                <a:solidFill>
                  <a:schemeClr val="tx1"/>
                </a:solidFill>
                <a:latin typeface="+mn-lt"/>
                <a:ea typeface="+mn-ea"/>
                <a:cs typeface="+mn-cs"/>
              </a:rPr>
              <a:t>Action Sparked</a:t>
            </a:r>
            <a:endParaRPr lang="en-US" sz="1200" b="0" u="sng" kern="1200" dirty="0">
              <a:solidFill>
                <a:schemeClr val="tx1"/>
              </a:solidFill>
              <a:latin typeface="+mn-lt"/>
              <a:ea typeface="+mn-ea"/>
              <a:cs typeface="+mn-cs"/>
            </a:endParaRPr>
          </a:p>
          <a:p>
            <a:r>
              <a:rPr lang="en-US" sz="1200" b="0" u="sng" kern="1200" dirty="0">
                <a:solidFill>
                  <a:schemeClr val="tx1"/>
                </a:solidFill>
                <a:latin typeface="+mn-lt"/>
                <a:ea typeface="+mn-ea"/>
                <a:cs typeface="+mn-cs"/>
              </a:rPr>
              <a:t>If your employer offers onsite exercise facilities, start using them as often as you can. If you don’t have a gym at your office, join a local fitness club. See if your employer will help pay your membership fees—many clubs offer discounts to co-workers who join together. At the very least, bring along your walking shoes and take a heart-pumping walk instead of going out for a high-calorie lunch. After all, taking time to exercise could translate into higher pay if your job performance improves as a result.</a:t>
            </a:r>
            <a:endParaRPr lang="en-US" dirty="0"/>
          </a:p>
        </p:txBody>
      </p:sp>
      <p:sp>
        <p:nvSpPr>
          <p:cNvPr id="4" name="Slide Number Placeholder 3"/>
          <p:cNvSpPr>
            <a:spLocks noGrp="1"/>
          </p:cNvSpPr>
          <p:nvPr>
            <p:ph type="sldNum" sz="quarter" idx="10"/>
          </p:nvPr>
        </p:nvSpPr>
        <p:spPr/>
        <p:txBody>
          <a:bodyPr/>
          <a:lstStyle/>
          <a:p>
            <a:fld id="{1B7F32A8-5F52-394B-AA1F-3674F046368A}" type="slidenum">
              <a:rPr lang="en-US" smtClean="0"/>
              <a:t>14</a:t>
            </a:fld>
            <a:endParaRPr lang="en-US"/>
          </a:p>
        </p:txBody>
      </p:sp>
    </p:spTree>
    <p:extLst>
      <p:ext uri="{BB962C8B-B14F-4D97-AF65-F5344CB8AC3E}">
        <p14:creationId xmlns:p14="http://schemas.microsoft.com/office/powerpoint/2010/main" val="1553637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7F32A8-5F52-394B-AA1F-3674F046368A}" type="slidenum">
              <a:rPr lang="en-US" smtClean="0"/>
              <a:t>15</a:t>
            </a:fld>
            <a:endParaRPr lang="en-US"/>
          </a:p>
        </p:txBody>
      </p:sp>
    </p:spTree>
    <p:extLst>
      <p:ext uri="{BB962C8B-B14F-4D97-AF65-F5344CB8AC3E}">
        <p14:creationId xmlns:p14="http://schemas.microsoft.com/office/powerpoint/2010/main" val="744352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7F32A8-5F52-394B-AA1F-3674F046368A}" type="slidenum">
              <a:rPr lang="en-US" smtClean="0"/>
              <a:t>16</a:t>
            </a:fld>
            <a:endParaRPr lang="en-US"/>
          </a:p>
        </p:txBody>
      </p:sp>
    </p:spTree>
    <p:extLst>
      <p:ext uri="{BB962C8B-B14F-4D97-AF65-F5344CB8AC3E}">
        <p14:creationId xmlns:p14="http://schemas.microsoft.com/office/powerpoint/2010/main" val="638037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7F32A8-5F52-394B-AA1F-3674F046368A}" type="slidenum">
              <a:rPr lang="en-US" smtClean="0"/>
              <a:t>17</a:t>
            </a:fld>
            <a:endParaRPr lang="en-US"/>
          </a:p>
        </p:txBody>
      </p:sp>
    </p:spTree>
    <p:extLst>
      <p:ext uri="{BB962C8B-B14F-4D97-AF65-F5344CB8AC3E}">
        <p14:creationId xmlns:p14="http://schemas.microsoft.com/office/powerpoint/2010/main" val="1608422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Labeled in the figure are three areas. The entorhinal cortex acts as filter for the incoming information, </a:t>
            </a:r>
            <a:r>
              <a:rPr lang="en-US" sz="1200" b="1" i="0" kern="1200" dirty="0" smtClean="0">
                <a:solidFill>
                  <a:srgbClr val="FF0000"/>
                </a:solidFill>
                <a:effectLst/>
                <a:latin typeface="+mn-lt"/>
                <a:ea typeface="+mn-ea"/>
                <a:cs typeface="+mn-cs"/>
              </a:rPr>
              <a:t>the hippocampus is the area where memory formation begins and neocortex is the area where conscious memories are stored. </a:t>
            </a:r>
            <a:r>
              <a:rPr lang="en-US" sz="1200" b="0" i="0" kern="1200" dirty="0" smtClean="0">
                <a:solidFill>
                  <a:schemeClr val="tx1"/>
                </a:solidFill>
                <a:effectLst/>
                <a:latin typeface="+mn-lt"/>
                <a:ea typeface="+mn-ea"/>
                <a:cs typeface="+mn-cs"/>
              </a:rPr>
              <a:t>It was H.M, the legendary case study that helped medical research community and doctors give a first glance in to the workings of the brain. Doctors removed hippocampus from H.M’s brain essentially removing the ability to form long term memories. Many amazing aspects of brain were revealed by conducting experiments on H.M. One of them being motor skills like playing music, driving a car are not dependent on hippocampus. This meant that memories were not uniformly distributed and brain had specific areas that handled different types of memory. H.M had some memories of his past after removal of hippocampus. This means that there were long term memories residing in some part of the brain. The researchers then figured out that the only candidate left in the brain where memories could be stored was the neocortex. The neocortex is the seat of human consciousness, an intricate quilt of tissue in which each patch has a specialized purpose.</a:t>
            </a:r>
            <a:endParaRPr lang="en-US" dirty="0" smtClean="0"/>
          </a:p>
          <a:p>
            <a:endParaRPr lang="en-US" dirty="0" smtClean="0"/>
          </a:p>
          <a:p>
            <a:r>
              <a:rPr lang="en-US" dirty="0" smtClean="0"/>
              <a:t>This article summarizes several research studies about the value of napping:</a:t>
            </a:r>
          </a:p>
          <a:p>
            <a:r>
              <a:rPr lang="en-US" sz="1200" b="0" i="0" kern="1200" dirty="0" smtClean="0">
                <a:solidFill>
                  <a:schemeClr val="tx1"/>
                </a:solidFill>
                <a:effectLst/>
                <a:latin typeface="+mn-lt"/>
                <a:ea typeface="+mn-ea"/>
                <a:cs typeface="+mn-cs"/>
                <a:hlinkClick r:id="rId3"/>
              </a:rPr>
              <a:t>http://theweek.com/articles/461630/4-researchbacked-reasons-should-allowed-nap-work</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Be honest: That burrito you scarfed down for lunch probably wasn't the best idea in the world. And now, you have what Dave Chappelle warmly calls "</a:t>
            </a:r>
            <a:r>
              <a:rPr lang="en-US" sz="1200" b="0" i="0" u="none" strike="noStrike" kern="1200" dirty="0" smtClean="0">
                <a:solidFill>
                  <a:schemeClr val="tx1"/>
                </a:solidFill>
                <a:effectLst/>
                <a:latin typeface="+mn-lt"/>
                <a:ea typeface="+mn-ea"/>
                <a:cs typeface="+mn-cs"/>
                <a:hlinkClick r:id="rId4"/>
              </a:rPr>
              <a:t>the itis</a:t>
            </a:r>
            <a:r>
              <a:rPr lang="en-US" sz="1200" b="0" i="0" kern="1200" dirty="0" smtClean="0">
                <a:solidFill>
                  <a:schemeClr val="tx1"/>
                </a:solidFill>
                <a:effectLst/>
                <a:latin typeface="+mn-lt"/>
                <a:ea typeface="+mn-ea"/>
                <a:cs typeface="+mn-cs"/>
              </a:rPr>
              <a:t>." Your eyes can't stay open and your productivity is shot, but a warm, cozy nap eludes you.</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It's not just you, though! Take heart knowing that when it comes to recharging your brain power, science is actually on your side. Here, in no particular order, are four lab-tested reasons you </a:t>
            </a:r>
            <a:r>
              <a:rPr lang="en-US" sz="1200" b="0" i="1" kern="1200" dirty="0" smtClean="0">
                <a:solidFill>
                  <a:schemeClr val="tx1"/>
                </a:solidFill>
                <a:effectLst/>
                <a:latin typeface="+mn-lt"/>
                <a:ea typeface="+mn-ea"/>
                <a:cs typeface="+mn-cs"/>
              </a:rPr>
              <a:t>should</a:t>
            </a:r>
            <a:r>
              <a:rPr lang="en-US" sz="1200" b="0" i="0" kern="1200" dirty="0" smtClean="0">
                <a:solidFill>
                  <a:schemeClr val="tx1"/>
                </a:solidFill>
                <a:effectLst/>
                <a:latin typeface="+mn-lt"/>
                <a:ea typeface="+mn-ea"/>
                <a:cs typeface="+mn-cs"/>
              </a:rPr>
              <a:t> be allowed to take an afternoon snooze while on the clock:</a:t>
            </a:r>
          </a:p>
          <a:p>
            <a:r>
              <a:rPr lang="en-US" sz="1200" b="1" i="0" kern="1200" dirty="0" smtClean="0">
                <a:solidFill>
                  <a:schemeClr val="tx1"/>
                </a:solidFill>
                <a:effectLst/>
                <a:latin typeface="+mn-lt"/>
                <a:ea typeface="+mn-ea"/>
                <a:cs typeface="+mn-cs"/>
              </a:rPr>
              <a:t>1. Naps help you learn new information</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You spent all morning trying to learn about a potential new client, but nothing's sticking. What to do? German researchers suggest a quick siesta.</a:t>
            </a:r>
          </a:p>
          <a:p>
            <a:r>
              <a:rPr lang="en-US" sz="1200" b="0" i="0" kern="1200" dirty="0" smtClean="0">
                <a:solidFill>
                  <a:schemeClr val="tx1"/>
                </a:solidFill>
                <a:effectLst/>
                <a:latin typeface="+mn-lt"/>
                <a:ea typeface="+mn-ea"/>
                <a:cs typeface="+mn-cs"/>
              </a:rPr>
              <a:t>Psychologists have long known that fresh memories get stored temporarily in the hippocampus, aka the brain's "loading dock." Sleep helps transport this information to the brain's more permanent storage area in the neocortex. Researchers from the University of Lubeck in Germany decided to test this by asking volunteers to study </a:t>
            </a:r>
            <a:r>
              <a:rPr lang="en-US" sz="1200" b="0" i="0" u="none" strike="noStrike" kern="1200" dirty="0" smtClean="0">
                <a:solidFill>
                  <a:schemeClr val="tx1"/>
                </a:solidFill>
                <a:effectLst/>
                <a:latin typeface="+mn-lt"/>
                <a:ea typeface="+mn-ea"/>
                <a:cs typeface="+mn-cs"/>
                <a:hlinkClick r:id="rId5"/>
              </a:rPr>
              <a:t>an assortment of pictures, poems, and algebra equations</a:t>
            </a:r>
            <a:r>
              <a:rPr lang="en-US" sz="1200" b="0" i="0" kern="1200" dirty="0" smtClean="0">
                <a:solidFill>
                  <a:schemeClr val="tx1"/>
                </a:solidFill>
                <a:effectLst/>
                <a:latin typeface="+mn-lt"/>
                <a:ea typeface="+mn-ea"/>
                <a:cs typeface="+mn-cs"/>
              </a:rPr>
              <a:t>. Participants who took a 40-minute nap after combing through the material ended up performing up to 85 percent better on a memory test than their non-napping peers.</a:t>
            </a:r>
          </a:p>
          <a:p>
            <a:r>
              <a:rPr lang="en-US" sz="1200" b="1" i="0" kern="1200" dirty="0" smtClean="0">
                <a:solidFill>
                  <a:schemeClr val="tx1"/>
                </a:solidFill>
                <a:effectLst/>
                <a:latin typeface="+mn-lt"/>
                <a:ea typeface="+mn-ea"/>
                <a:cs typeface="+mn-cs"/>
              </a:rPr>
              <a:t>2. Naps makes you more productive</a:t>
            </a:r>
            <a:br>
              <a:rPr lang="en-US" sz="1200" b="1"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Look, you're supposed to get a full eight hours of sleep every night, but let's be real: Nobody has time for that. That's why companies like Nike and Deloitte are embracing what Cornell psychologist James Maas dubbed the power nap.</a:t>
            </a:r>
          </a:p>
          <a:p>
            <a:r>
              <a:rPr lang="en-US" sz="1200" b="0" i="0" kern="1200" dirty="0" smtClean="0">
                <a:solidFill>
                  <a:schemeClr val="tx1"/>
                </a:solidFill>
                <a:effectLst/>
                <a:latin typeface="+mn-lt"/>
                <a:ea typeface="+mn-ea"/>
                <a:cs typeface="+mn-cs"/>
              </a:rPr>
              <a:t>Sleep deprivation does all sorts of icky stuff to your body, like causing insulin levels to spike and significantly raising your risk of heart disease. A power nap — 30 minutes or shorter, or before you enter REM sleep — can help you make up for lost time, especially if you work long hours. A 20-minute nap between 1 p.m. and 3 p.m. after lunch "will allow you to be as productive right after the nap as you were before it," </a:t>
            </a:r>
            <a:r>
              <a:rPr lang="en-US" sz="1200" b="0" i="0" u="none" strike="noStrike" kern="1200" dirty="0" smtClean="0">
                <a:solidFill>
                  <a:schemeClr val="tx1"/>
                </a:solidFill>
                <a:effectLst/>
                <a:latin typeface="+mn-lt"/>
                <a:ea typeface="+mn-ea"/>
                <a:cs typeface="+mn-cs"/>
                <a:hlinkClick r:id="rId6"/>
              </a:rPr>
              <a:t>according to </a:t>
            </a:r>
            <a:r>
              <a:rPr lang="en-US" sz="1200" b="0" i="1" u="none" strike="noStrike" kern="1200" dirty="0" smtClean="0">
                <a:solidFill>
                  <a:schemeClr val="tx1"/>
                </a:solidFill>
                <a:effectLst/>
                <a:latin typeface="+mn-lt"/>
                <a:ea typeface="+mn-ea"/>
                <a:cs typeface="+mn-cs"/>
                <a:hlinkClick r:id="rId6"/>
              </a:rPr>
              <a:t>Bloomberg Businessweek</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And if your workplace isn't equipped for napping, try your car. Just remember to set an alarm.</a:t>
            </a:r>
          </a:p>
          <a:p>
            <a:r>
              <a:rPr lang="en-US" sz="1200" b="0" i="0" u="none" strike="noStrike" kern="1200" dirty="0" smtClean="0">
                <a:solidFill>
                  <a:schemeClr val="tx1"/>
                </a:solidFill>
                <a:effectLst/>
                <a:latin typeface="+mn-lt"/>
                <a:ea typeface="+mn-ea"/>
                <a:cs typeface="+mn-cs"/>
                <a:hlinkClick r:id="rId7"/>
              </a:rPr>
              <a:t>Sleep Deprivation in America</a:t>
            </a:r>
            <a:r>
              <a:rPr lang="en-US" sz="1200" b="0" i="0" kern="1200" dirty="0" smtClean="0">
                <a:solidFill>
                  <a:schemeClr val="tx1"/>
                </a:solidFill>
                <a:effectLst/>
                <a:latin typeface="+mn-lt"/>
                <a:ea typeface="+mn-ea"/>
                <a:cs typeface="+mn-cs"/>
              </a:rPr>
              <a:t> | </a:t>
            </a:r>
            <a:r>
              <a:rPr lang="en-US" sz="1200" b="0" i="0" u="none" strike="noStrike" kern="1200" dirty="0" smtClean="0">
                <a:solidFill>
                  <a:schemeClr val="tx1"/>
                </a:solidFill>
                <a:effectLst/>
                <a:latin typeface="+mn-lt"/>
                <a:ea typeface="+mn-ea"/>
                <a:cs typeface="+mn-cs"/>
                <a:hlinkClick r:id="rId8"/>
              </a:rPr>
              <a:t>Infographics</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3. Naps can give you a jolt of creativity</a:t>
            </a:r>
            <a:br>
              <a:rPr lang="en-US" sz="1200" b="1"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If you've spent all morning stumped by a logistical problem, a power nap can give your brain the creative firepower it needs to find the solution. </a:t>
            </a:r>
            <a:r>
              <a:rPr lang="en-US" sz="1200" b="0" i="0" u="none" strike="noStrike" kern="1200" dirty="0" smtClean="0">
                <a:solidFill>
                  <a:schemeClr val="tx1"/>
                </a:solidFill>
                <a:effectLst/>
                <a:latin typeface="+mn-lt"/>
                <a:ea typeface="+mn-ea"/>
                <a:cs typeface="+mn-cs"/>
                <a:hlinkClick r:id="rId9"/>
              </a:rPr>
              <a:t>Neuroscience researchers from Georgetown University</a:t>
            </a:r>
            <a:r>
              <a:rPr lang="en-US" sz="1200" b="0" i="0" kern="1200" dirty="0" smtClean="0">
                <a:solidFill>
                  <a:schemeClr val="tx1"/>
                </a:solidFill>
                <a:effectLst/>
                <a:latin typeface="+mn-lt"/>
                <a:ea typeface="+mn-ea"/>
                <a:cs typeface="+mn-cs"/>
              </a:rPr>
              <a:t> examined the mental spark by monitoring the brain activity of 15 nappers. They discovered that the hemisphere associated with creativity — the right side, for most people — "chattered busily to itself as well as to the left hemisphere, which remained relatively quiet," </a:t>
            </a:r>
            <a:r>
              <a:rPr lang="en-US" sz="1200" b="0" i="0" u="none" strike="noStrike" kern="1200" dirty="0" smtClean="0">
                <a:solidFill>
                  <a:schemeClr val="tx1"/>
                </a:solidFill>
                <a:effectLst/>
                <a:latin typeface="+mn-lt"/>
                <a:ea typeface="+mn-ea"/>
                <a:cs typeface="+mn-cs"/>
                <a:hlinkClick r:id="rId9"/>
              </a:rPr>
              <a:t>reports CNN</a:t>
            </a:r>
            <a:r>
              <a:rPr lang="en-US" sz="1200" b="0" i="0" kern="1200" dirty="0" smtClean="0">
                <a:solidFill>
                  <a:schemeClr val="tx1"/>
                </a:solidFill>
                <a:effectLst/>
                <a:latin typeface="+mn-lt"/>
                <a:ea typeface="+mn-ea"/>
                <a:cs typeface="+mn-cs"/>
              </a:rPr>
              <a:t>. The researchers described the activity as a kind of "housecleaning" for your noggin.</a:t>
            </a:r>
          </a:p>
          <a:p>
            <a:r>
              <a:rPr lang="en-US" sz="1200" b="1" i="0" kern="1200" dirty="0" smtClean="0">
                <a:solidFill>
                  <a:schemeClr val="tx1"/>
                </a:solidFill>
                <a:effectLst/>
                <a:latin typeface="+mn-lt"/>
                <a:ea typeface="+mn-ea"/>
                <a:cs typeface="+mn-cs"/>
              </a:rPr>
              <a:t>4. Naps will make you more pleasant to be around</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Clearing out the hippocampus' mental inbox can help boost your mood. Controlling for 5-, 10-, 20-, and 30-minute sleep intervals, Australian researchers </a:t>
            </a:r>
            <a:r>
              <a:rPr lang="en-US" sz="1200" b="0" i="0" u="none" strike="noStrike" kern="1200" dirty="0" smtClean="0">
                <a:solidFill>
                  <a:schemeClr val="tx1"/>
                </a:solidFill>
                <a:effectLst/>
                <a:latin typeface="+mn-lt"/>
                <a:ea typeface="+mn-ea"/>
                <a:cs typeface="+mn-cs"/>
                <a:hlinkClick r:id="rId10"/>
              </a:rPr>
              <a:t>discovered</a:t>
            </a:r>
            <a:r>
              <a:rPr lang="en-US" sz="1200" b="0" i="0" kern="1200" dirty="0" smtClean="0">
                <a:solidFill>
                  <a:schemeClr val="tx1"/>
                </a:solidFill>
                <a:effectLst/>
                <a:latin typeface="+mn-lt"/>
                <a:ea typeface="+mn-ea"/>
                <a:cs typeface="+mn-cs"/>
              </a:rPr>
              <a:t> a half-hour nap was followed by "a period of impaired alertness and performance immediately after napping, indicative of sleep inertia," followed by mental improvements that lasted for up to 155 minutes. A nap had all the </a:t>
            </a:r>
            <a:r>
              <a:rPr lang="en-US" sz="1200" b="0" i="0" u="none" strike="noStrike" kern="1200" dirty="0" smtClean="0">
                <a:solidFill>
                  <a:schemeClr val="tx1"/>
                </a:solidFill>
                <a:effectLst/>
                <a:latin typeface="+mn-lt"/>
                <a:ea typeface="+mn-ea"/>
                <a:cs typeface="+mn-cs"/>
                <a:hlinkClick r:id="rId11"/>
              </a:rPr>
              <a:t>mood-elevating powers of coffee</a:t>
            </a:r>
            <a:r>
              <a:rPr lang="en-US" sz="1200" b="0" i="0" kern="1200" dirty="0" smtClean="0">
                <a:solidFill>
                  <a:schemeClr val="tx1"/>
                </a:solidFill>
                <a:effectLst/>
                <a:latin typeface="+mn-lt"/>
                <a:ea typeface="+mn-ea"/>
                <a:cs typeface="+mn-cs"/>
              </a:rPr>
              <a:t> without a person's drinking a cup.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B7F32A8-5F52-394B-AA1F-3674F046368A}" type="slidenum">
              <a:rPr lang="en-US" smtClean="0"/>
              <a:t>18</a:t>
            </a:fld>
            <a:endParaRPr lang="en-US"/>
          </a:p>
        </p:txBody>
      </p:sp>
    </p:spTree>
    <p:extLst>
      <p:ext uri="{BB962C8B-B14F-4D97-AF65-F5344CB8AC3E}">
        <p14:creationId xmlns:p14="http://schemas.microsoft.com/office/powerpoint/2010/main" val="1781950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7F32A8-5F52-394B-AA1F-3674F046368A}" type="slidenum">
              <a:rPr lang="en-US" smtClean="0"/>
              <a:t>19</a:t>
            </a:fld>
            <a:endParaRPr lang="en-US"/>
          </a:p>
        </p:txBody>
      </p:sp>
    </p:spTree>
    <p:extLst>
      <p:ext uri="{BB962C8B-B14F-4D97-AF65-F5344CB8AC3E}">
        <p14:creationId xmlns:p14="http://schemas.microsoft.com/office/powerpoint/2010/main" val="576641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75000"/>
              </a:lnSpc>
            </a:pPr>
            <a:endParaRPr lang="en-US" dirty="0" smtClean="0">
              <a:latin typeface="Calibri" charset="0"/>
            </a:endParaRPr>
          </a:p>
        </p:txBody>
      </p:sp>
      <p:sp>
        <p:nvSpPr>
          <p:cNvPr id="4" name="Slide Number Placeholder 3"/>
          <p:cNvSpPr>
            <a:spLocks noGrp="1"/>
          </p:cNvSpPr>
          <p:nvPr>
            <p:ph type="sldNum" sz="quarter" idx="10"/>
          </p:nvPr>
        </p:nvSpPr>
        <p:spPr/>
        <p:txBody>
          <a:bodyPr/>
          <a:lstStyle/>
          <a:p>
            <a:fld id="{1B7F32A8-5F52-394B-AA1F-3674F046368A}" type="slidenum">
              <a:rPr lang="en-US" smtClean="0"/>
              <a:t>20</a:t>
            </a:fld>
            <a:endParaRPr lang="en-US"/>
          </a:p>
        </p:txBody>
      </p:sp>
    </p:spTree>
    <p:extLst>
      <p:ext uri="{BB962C8B-B14F-4D97-AF65-F5344CB8AC3E}">
        <p14:creationId xmlns:p14="http://schemas.microsoft.com/office/powerpoint/2010/main" val="342635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A06AF9-79FD-AA42-9957-E868266B65F1}" type="slidenum">
              <a:rPr lang="en-US" smtClean="0"/>
              <a:t>23</a:t>
            </a:fld>
            <a:endParaRPr lang="en-US"/>
          </a:p>
        </p:txBody>
      </p:sp>
    </p:spTree>
    <p:extLst>
      <p:ext uri="{BB962C8B-B14F-4D97-AF65-F5344CB8AC3E}">
        <p14:creationId xmlns:p14="http://schemas.microsoft.com/office/powerpoint/2010/main" val="64531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dirty="0" smtClean="0"/>
              <a:t>I want you to examine your personal and professional decisions. Apply philosophical and psychological concepts to your professional life. I will encourage you to challenge your perceived limits.</a:t>
            </a:r>
            <a:endParaRPr lang="en-US" dirty="0"/>
          </a:p>
        </p:txBody>
      </p:sp>
      <p:sp>
        <p:nvSpPr>
          <p:cNvPr id="4" name="Slide Number Placeholder 3"/>
          <p:cNvSpPr>
            <a:spLocks noGrp="1"/>
          </p:cNvSpPr>
          <p:nvPr>
            <p:ph type="sldNum" sz="quarter" idx="10"/>
          </p:nvPr>
        </p:nvSpPr>
        <p:spPr/>
        <p:txBody>
          <a:bodyPr/>
          <a:lstStyle/>
          <a:p>
            <a:fld id="{1B7F32A8-5F52-394B-AA1F-3674F046368A}" type="slidenum">
              <a:rPr lang="en-US" smtClean="0"/>
              <a:t>2</a:t>
            </a:fld>
            <a:endParaRPr lang="en-US"/>
          </a:p>
        </p:txBody>
      </p:sp>
    </p:spTree>
    <p:extLst>
      <p:ext uri="{BB962C8B-B14F-4D97-AF65-F5344CB8AC3E}">
        <p14:creationId xmlns:p14="http://schemas.microsoft.com/office/powerpoint/2010/main" val="109225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A06AF9-79FD-AA42-9957-E868266B65F1}" type="slidenum">
              <a:rPr lang="en-US" smtClean="0"/>
              <a:t>24</a:t>
            </a:fld>
            <a:endParaRPr lang="en-US"/>
          </a:p>
        </p:txBody>
      </p:sp>
    </p:spTree>
    <p:extLst>
      <p:ext uri="{BB962C8B-B14F-4D97-AF65-F5344CB8AC3E}">
        <p14:creationId xmlns:p14="http://schemas.microsoft.com/office/powerpoint/2010/main" val="1160685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E40325-1E7F-0844-B9B5-1C54D69B580B}" type="slidenum">
              <a:rPr lang="en-US" sz="1200">
                <a:cs typeface="Arial" charset="0"/>
              </a:rPr>
              <a:pPr eaLnBrk="1" hangingPunct="1"/>
              <a:t>25</a:t>
            </a:fld>
            <a:endParaRPr lang="en-US" sz="1200">
              <a:cs typeface="Arial" charset="0"/>
            </a:endParaRPr>
          </a:p>
        </p:txBody>
      </p:sp>
    </p:spTree>
    <p:extLst>
      <p:ext uri="{BB962C8B-B14F-4D97-AF65-F5344CB8AC3E}">
        <p14:creationId xmlns:p14="http://schemas.microsoft.com/office/powerpoint/2010/main" val="450357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7F32A8-5F52-394B-AA1F-3674F046368A}" type="slidenum">
              <a:rPr lang="en-US" smtClean="0"/>
              <a:t>26</a:t>
            </a:fld>
            <a:endParaRPr lang="en-US"/>
          </a:p>
        </p:txBody>
      </p:sp>
    </p:spTree>
    <p:extLst>
      <p:ext uri="{BB962C8B-B14F-4D97-AF65-F5344CB8AC3E}">
        <p14:creationId xmlns:p14="http://schemas.microsoft.com/office/powerpoint/2010/main" val="610001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6018"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814826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7F32A8-5F52-394B-AA1F-3674F046368A}" type="slidenum">
              <a:rPr lang="en-US" smtClean="0"/>
              <a:t>28</a:t>
            </a:fld>
            <a:endParaRPr lang="en-US"/>
          </a:p>
        </p:txBody>
      </p:sp>
    </p:spTree>
    <p:extLst>
      <p:ext uri="{BB962C8B-B14F-4D97-AF65-F5344CB8AC3E}">
        <p14:creationId xmlns:p14="http://schemas.microsoft.com/office/powerpoint/2010/main" val="1381305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E08A81-448D-9349-ACC6-E5AC5D18202C}" type="slidenum">
              <a:rPr lang="en-US" smtClean="0"/>
              <a:pPr>
                <a:defRPr/>
              </a:pPr>
              <a:t>3</a:t>
            </a:fld>
            <a:endParaRPr lang="en-US"/>
          </a:p>
        </p:txBody>
      </p:sp>
    </p:spTree>
    <p:extLst>
      <p:ext uri="{BB962C8B-B14F-4D97-AF65-F5344CB8AC3E}">
        <p14:creationId xmlns:p14="http://schemas.microsoft.com/office/powerpoint/2010/main" val="1796977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8914"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E40325-1E7F-0844-B9B5-1C54D69B580B}" type="slidenum">
              <a:rPr lang="en-US" sz="1200">
                <a:cs typeface="Arial" charset="0"/>
              </a:rPr>
              <a:pPr eaLnBrk="1" hangingPunct="1"/>
              <a:t>4</a:t>
            </a:fld>
            <a:endParaRPr lang="en-US" sz="1200">
              <a:cs typeface="Arial" charset="0"/>
            </a:endParaRPr>
          </a:p>
        </p:txBody>
      </p:sp>
    </p:spTree>
    <p:extLst>
      <p:ext uri="{BB962C8B-B14F-4D97-AF65-F5344CB8AC3E}">
        <p14:creationId xmlns:p14="http://schemas.microsoft.com/office/powerpoint/2010/main" val="1590669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charset="0"/>
              </a:rPr>
              <a:t>Think about what happens after you hear a speaker. You take notes, reflect on whether</a:t>
            </a:r>
            <a:r>
              <a:rPr lang="en-US" baseline="0" dirty="0" smtClean="0">
                <a:latin typeface="Calibri" charset="0"/>
              </a:rPr>
              <a:t> and </a:t>
            </a:r>
            <a:r>
              <a:rPr lang="en-US" dirty="0" smtClean="0">
                <a:latin typeface="Calibri" charset="0"/>
              </a:rPr>
              <a:t>how</a:t>
            </a:r>
            <a:r>
              <a:rPr lang="en-US" baseline="0" dirty="0" smtClean="0">
                <a:latin typeface="Calibri" charset="0"/>
              </a:rPr>
              <a:t> the content is applicable to your life, and then you move on. If the speaker is good, you might talk about the content that night at home with your spouse. You might even wake up the next day, thinking about an anecdote or key lesson that was particularly meaningful or relevant to you, and perhaps you try to implement it that day. A week passes, and many of the details from the talk will likely fade from memory. Eventually, you’ll be left with an emotion – “He told some cool stories,” or “He made me feel like coming up with my own adventure.” But life takes over and you move on. Knowing this will happen, many CEOs have approached me after my talks to ask how to implement these principles into their daily lives in a way that sticks. I’ve worked with a number of CEOs 1:1. Here are some common issues I’ve encountered.</a:t>
            </a:r>
            <a:endParaRPr lang="en-US" dirty="0" smtClean="0">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E40325-1E7F-0844-B9B5-1C54D69B580B}" type="slidenum">
              <a:rPr lang="en-US" sz="1200">
                <a:cs typeface="Arial" charset="0"/>
              </a:rPr>
              <a:pPr eaLnBrk="1" hangingPunct="1"/>
              <a:t>7</a:t>
            </a:fld>
            <a:endParaRPr lang="en-US" sz="1200">
              <a:cs typeface="Arial" charset="0"/>
            </a:endParaRPr>
          </a:p>
        </p:txBody>
      </p:sp>
    </p:spTree>
    <p:extLst>
      <p:ext uri="{BB962C8B-B14F-4D97-AF65-F5344CB8AC3E}">
        <p14:creationId xmlns:p14="http://schemas.microsoft.com/office/powerpoint/2010/main" val="705297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Hometown: </a:t>
            </a:r>
            <a:r>
              <a:rPr lang="en-US" sz="1200" b="0" kern="1200" dirty="0" err="1" smtClean="0">
                <a:solidFill>
                  <a:schemeClr val="tx1"/>
                </a:solidFill>
                <a:latin typeface="+mn-lt"/>
                <a:ea typeface="+mn-ea"/>
                <a:cs typeface="+mn-cs"/>
              </a:rPr>
              <a:t>Keflezighi</a:t>
            </a:r>
            <a:r>
              <a:rPr lang="en-US" sz="1200" b="0" kern="1200" dirty="0" smtClean="0">
                <a:solidFill>
                  <a:schemeClr val="tx1"/>
                </a:solidFill>
                <a:latin typeface="+mn-lt"/>
                <a:ea typeface="+mn-ea"/>
                <a:cs typeface="+mn-cs"/>
              </a:rPr>
              <a:t> was born in Eritrea, but immigrated to San Diego, Calif., with his family when he was 12.</a:t>
            </a:r>
          </a:p>
          <a:p>
            <a:r>
              <a:rPr lang="en-US" sz="1200" b="1" kern="1200" dirty="0" smtClean="0">
                <a:solidFill>
                  <a:schemeClr val="tx1"/>
                </a:solidFill>
                <a:latin typeface="+mn-lt"/>
                <a:ea typeface="+mn-ea"/>
                <a:cs typeface="+mn-cs"/>
              </a:rPr>
              <a:t>Greatest Running Achievements: </a:t>
            </a:r>
            <a:r>
              <a:rPr lang="en-US" sz="1200" b="0" kern="1200" dirty="0" err="1" smtClean="0">
                <a:solidFill>
                  <a:schemeClr val="tx1"/>
                </a:solidFill>
                <a:latin typeface="+mn-lt"/>
                <a:ea typeface="+mn-ea"/>
                <a:cs typeface="+mn-cs"/>
              </a:rPr>
              <a:t>Keflezighi</a:t>
            </a:r>
            <a:r>
              <a:rPr lang="en-US" sz="1200" b="0" kern="1200" dirty="0" smtClean="0">
                <a:solidFill>
                  <a:schemeClr val="tx1"/>
                </a:solidFill>
                <a:latin typeface="+mn-lt"/>
                <a:ea typeface="+mn-ea"/>
                <a:cs typeface="+mn-cs"/>
              </a:rPr>
              <a:t> can add winning Boston Marathon to his long list of achievements, which also include winning a silver medal (Marathon) at the summer Olympics in Athens in 2004 and winning the New York City Marathon in 2009.</a:t>
            </a:r>
          </a:p>
          <a:p>
            <a:r>
              <a:rPr lang="en-US" sz="1200" b="1" kern="1200" dirty="0" smtClean="0">
                <a:solidFill>
                  <a:schemeClr val="tx1"/>
                </a:solidFill>
                <a:latin typeface="+mn-lt"/>
                <a:ea typeface="+mn-ea"/>
                <a:cs typeface="+mn-cs"/>
              </a:rPr>
              <a:t>He’s One of the Oldest Champions: </a:t>
            </a:r>
            <a:r>
              <a:rPr lang="en-US" sz="1200" b="0" kern="1200" dirty="0" err="1" smtClean="0">
                <a:solidFill>
                  <a:schemeClr val="tx1"/>
                </a:solidFill>
                <a:latin typeface="+mn-lt"/>
                <a:ea typeface="+mn-ea"/>
                <a:cs typeface="+mn-cs"/>
              </a:rPr>
              <a:t>Keflezighi</a:t>
            </a:r>
            <a:r>
              <a:rPr lang="en-US" sz="1200" b="0" kern="1200" dirty="0" smtClean="0">
                <a:solidFill>
                  <a:schemeClr val="tx1"/>
                </a:solidFill>
                <a:latin typeface="+mn-lt"/>
                <a:ea typeface="+mn-ea"/>
                <a:cs typeface="+mn-cs"/>
              </a:rPr>
              <a:t> turns 39 next month and is the oldest men’s champion in Boston since 1931.  James P. </a:t>
            </a:r>
            <a:r>
              <a:rPr lang="en-US" sz="1200" b="0" kern="1200" dirty="0" err="1" smtClean="0">
                <a:solidFill>
                  <a:schemeClr val="tx1"/>
                </a:solidFill>
                <a:latin typeface="+mn-lt"/>
                <a:ea typeface="+mn-ea"/>
                <a:cs typeface="+mn-cs"/>
              </a:rPr>
              <a:t>Henigan</a:t>
            </a:r>
            <a:r>
              <a:rPr lang="en-US" sz="1200" b="0" kern="1200" dirty="0" smtClean="0">
                <a:solidFill>
                  <a:schemeClr val="tx1"/>
                </a:solidFill>
                <a:latin typeface="+mn-lt"/>
                <a:ea typeface="+mn-ea"/>
                <a:cs typeface="+mn-cs"/>
              </a:rPr>
              <a:t> was 38 when he won the 35th version of the race that year  and turned 39 five days later on April 25, 1931.</a:t>
            </a:r>
          </a:p>
          <a:p>
            <a:r>
              <a:rPr lang="en-US" sz="1200" b="0" kern="1200" dirty="0" smtClean="0">
                <a:solidFill>
                  <a:schemeClr val="tx1"/>
                </a:solidFill>
                <a:latin typeface="+mn-lt"/>
                <a:ea typeface="+mn-ea"/>
                <a:cs typeface="+mn-cs"/>
              </a:rPr>
              <a:t>The year before that, 1930, Clarence H. </a:t>
            </a:r>
            <a:r>
              <a:rPr lang="en-US" sz="1200" b="0" kern="1200" dirty="0" err="1" smtClean="0">
                <a:solidFill>
                  <a:schemeClr val="tx1"/>
                </a:solidFill>
                <a:latin typeface="+mn-lt"/>
                <a:ea typeface="+mn-ea"/>
                <a:cs typeface="+mn-cs"/>
              </a:rPr>
              <a:t>DeMar</a:t>
            </a:r>
            <a:r>
              <a:rPr lang="en-US" sz="1200" b="0" kern="1200" dirty="0" smtClean="0">
                <a:solidFill>
                  <a:schemeClr val="tx1"/>
                </a:solidFill>
                <a:latin typeface="+mn-lt"/>
                <a:ea typeface="+mn-ea"/>
                <a:cs typeface="+mn-cs"/>
              </a:rPr>
              <a:t> won the race with a time of 2:34:48 at age 41. It was the last of </a:t>
            </a:r>
            <a:r>
              <a:rPr lang="en-US" sz="1200" b="0" kern="1200" dirty="0" err="1" smtClean="0">
                <a:solidFill>
                  <a:schemeClr val="tx1"/>
                </a:solidFill>
                <a:latin typeface="+mn-lt"/>
                <a:ea typeface="+mn-ea"/>
                <a:cs typeface="+mn-cs"/>
              </a:rPr>
              <a:t>LeMar’s</a:t>
            </a:r>
            <a:r>
              <a:rPr lang="en-US" sz="1200" b="0" kern="1200" dirty="0" smtClean="0">
                <a:solidFill>
                  <a:schemeClr val="tx1"/>
                </a:solidFill>
                <a:latin typeface="+mn-lt"/>
                <a:ea typeface="+mn-ea"/>
                <a:cs typeface="+mn-cs"/>
              </a:rPr>
              <a:t> seven Boston wins.</a:t>
            </a:r>
            <a:endParaRPr lang="en-US" dirty="0"/>
          </a:p>
        </p:txBody>
      </p:sp>
      <p:sp>
        <p:nvSpPr>
          <p:cNvPr id="4" name="Slide Number Placeholder 3"/>
          <p:cNvSpPr>
            <a:spLocks noGrp="1"/>
          </p:cNvSpPr>
          <p:nvPr>
            <p:ph type="sldNum" sz="quarter" idx="10"/>
          </p:nvPr>
        </p:nvSpPr>
        <p:spPr/>
        <p:txBody>
          <a:bodyPr/>
          <a:lstStyle/>
          <a:p>
            <a:fld id="{1B7F32A8-5F52-394B-AA1F-3674F046368A}" type="slidenum">
              <a:rPr lang="en-US" smtClean="0"/>
              <a:t>8</a:t>
            </a:fld>
            <a:endParaRPr lang="en-US"/>
          </a:p>
        </p:txBody>
      </p:sp>
    </p:spTree>
    <p:extLst>
      <p:ext uri="{BB962C8B-B14F-4D97-AF65-F5344CB8AC3E}">
        <p14:creationId xmlns:p14="http://schemas.microsoft.com/office/powerpoint/2010/main" val="717081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7F32A8-5F52-394B-AA1F-3674F046368A}" type="slidenum">
              <a:rPr lang="en-US" smtClean="0"/>
              <a:t>9</a:t>
            </a:fld>
            <a:endParaRPr lang="en-US"/>
          </a:p>
        </p:txBody>
      </p:sp>
    </p:spTree>
    <p:extLst>
      <p:ext uri="{BB962C8B-B14F-4D97-AF65-F5344CB8AC3E}">
        <p14:creationId xmlns:p14="http://schemas.microsoft.com/office/powerpoint/2010/main" val="2073359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7F32A8-5F52-394B-AA1F-3674F046368A}" type="slidenum">
              <a:rPr lang="en-US" smtClean="0"/>
              <a:t>10</a:t>
            </a:fld>
            <a:endParaRPr lang="en-US"/>
          </a:p>
        </p:txBody>
      </p:sp>
    </p:spTree>
    <p:extLst>
      <p:ext uri="{BB962C8B-B14F-4D97-AF65-F5344CB8AC3E}">
        <p14:creationId xmlns:p14="http://schemas.microsoft.com/office/powerpoint/2010/main" val="877312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7F32A8-5F52-394B-AA1F-3674F046368A}" type="slidenum">
              <a:rPr lang="en-US" smtClean="0"/>
              <a:t>11</a:t>
            </a:fld>
            <a:endParaRPr lang="en-US"/>
          </a:p>
        </p:txBody>
      </p:sp>
    </p:spTree>
    <p:extLst>
      <p:ext uri="{BB962C8B-B14F-4D97-AF65-F5344CB8AC3E}">
        <p14:creationId xmlns:p14="http://schemas.microsoft.com/office/powerpoint/2010/main" val="1498621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10/26/17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10/26/17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10/26/17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10/26/17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10/26/17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10/26/17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10/26/17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10/26/17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10/26/17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10/26/17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10/26/17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10/26/17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10/26/17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10/26/17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10/26/17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10/26/17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10/26/17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10/26/17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headspace.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nyon5_L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64294"/>
            <a:ext cx="12192000" cy="6193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2332" y="-42314"/>
            <a:ext cx="12234332" cy="76944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pPr algn="ctr"/>
            <a:r>
              <a:rPr lang="en-US" sz="4400" b="1" dirty="0" smtClean="0">
                <a:solidFill>
                  <a:schemeClr val="bg1"/>
                </a:solidFill>
                <a:latin typeface="Monotype Corsiva" charset="0"/>
                <a:ea typeface="Monotype Corsiva" charset="0"/>
                <a:cs typeface="Monotype Corsiva" charset="0"/>
              </a:rPr>
              <a:t>Avoiding The Ambitious Person’s Mistake</a:t>
            </a:r>
            <a:endParaRPr lang="en-US" sz="4400" b="1" dirty="0">
              <a:solidFill>
                <a:schemeClr val="bg1"/>
              </a:solidFill>
              <a:latin typeface="Monotype Corsiva" charset="0"/>
              <a:ea typeface="Monotype Corsiva" charset="0"/>
              <a:cs typeface="Monotype Corsiva" charset="0"/>
            </a:endParaRPr>
          </a:p>
        </p:txBody>
      </p:sp>
      <p:grpSp>
        <p:nvGrpSpPr>
          <p:cNvPr id="9" name="Group 8"/>
          <p:cNvGrpSpPr/>
          <p:nvPr/>
        </p:nvGrpSpPr>
        <p:grpSpPr>
          <a:xfrm>
            <a:off x="4218725" y="773798"/>
            <a:ext cx="3754549" cy="789331"/>
            <a:chOff x="10243455" y="7066682"/>
            <a:chExt cx="4505458" cy="947197"/>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44651" y="7066682"/>
              <a:ext cx="4504262" cy="947197"/>
            </a:xfrm>
            <a:prstGeom prst="rect">
              <a:avLst/>
            </a:prstGeom>
          </p:spPr>
        </p:pic>
        <p:sp>
          <p:nvSpPr>
            <p:cNvPr id="15" name="TextBox 14"/>
            <p:cNvSpPr txBox="1"/>
            <p:nvPr/>
          </p:nvSpPr>
          <p:spPr>
            <a:xfrm>
              <a:off x="10243455" y="7162806"/>
              <a:ext cx="2114426" cy="603087"/>
            </a:xfrm>
            <a:prstGeom prst="rect">
              <a:avLst/>
            </a:prstGeom>
            <a:noFill/>
          </p:spPr>
          <p:txBody>
            <a:bodyPr wrap="none" rtlCol="0">
              <a:spAutoFit/>
            </a:bodyPr>
            <a:lstStyle/>
            <a:p>
              <a:pPr algn="ctr"/>
              <a:r>
                <a:rPr lang="en-US" sz="1333" b="1" dirty="0">
                  <a:latin typeface="Engravers MT" charset="0"/>
                  <a:ea typeface="Engravers MT" charset="0"/>
                  <a:cs typeface="Engravers MT" charset="0"/>
                </a:rPr>
                <a:t>ADVENTURE</a:t>
              </a:r>
            </a:p>
            <a:p>
              <a:pPr algn="ctr"/>
              <a:r>
                <a:rPr lang="en-US" sz="1333" b="1" dirty="0">
                  <a:latin typeface="Engravers MT" charset="0"/>
                  <a:ea typeface="Engravers MT" charset="0"/>
                  <a:cs typeface="Engravers MT" charset="0"/>
                </a:rPr>
                <a:t>SPEAKER</a:t>
              </a:r>
            </a:p>
          </p:txBody>
        </p:sp>
        <p:sp>
          <p:nvSpPr>
            <p:cNvPr id="16" name="TextBox 15"/>
            <p:cNvSpPr txBox="1"/>
            <p:nvPr/>
          </p:nvSpPr>
          <p:spPr>
            <a:xfrm>
              <a:off x="12909765" y="7162810"/>
              <a:ext cx="1631601" cy="603087"/>
            </a:xfrm>
            <a:prstGeom prst="rect">
              <a:avLst/>
            </a:prstGeom>
            <a:noFill/>
          </p:spPr>
          <p:txBody>
            <a:bodyPr wrap="none" rtlCol="0">
              <a:spAutoFit/>
            </a:bodyPr>
            <a:lstStyle/>
            <a:p>
              <a:pPr algn="ctr"/>
              <a:r>
                <a:rPr lang="en-US" sz="1333" b="1" dirty="0">
                  <a:latin typeface="Engravers MT" charset="0"/>
                  <a:ea typeface="Engravers MT" charset="0"/>
                  <a:cs typeface="Engravers MT" charset="0"/>
                </a:rPr>
                <a:t>CHARLES</a:t>
              </a:r>
            </a:p>
            <a:p>
              <a:pPr algn="ctr"/>
              <a:r>
                <a:rPr lang="en-US" sz="1333" b="1" dirty="0">
                  <a:latin typeface="Engravers MT" charset="0"/>
                  <a:ea typeface="Engravers MT" charset="0"/>
                  <a:cs typeface="Engravers MT" charset="0"/>
                </a:rPr>
                <a:t>SCOTT</a:t>
              </a:r>
            </a:p>
          </p:txBody>
        </p:sp>
      </p:grpSp>
    </p:spTree>
    <p:extLst>
      <p:ext uri="{BB962C8B-B14F-4D97-AF65-F5344CB8AC3E}">
        <p14:creationId xmlns:p14="http://schemas.microsoft.com/office/powerpoint/2010/main" val="558421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199" y="7052"/>
            <a:ext cx="11056938" cy="1143000"/>
          </a:xfrm>
        </p:spPr>
        <p:txBody>
          <a:bodyPr/>
          <a:lstStyle/>
          <a:p>
            <a:pPr algn="ctr"/>
            <a:r>
              <a:rPr lang="en-US" sz="4500" b="1" dirty="0">
                <a:solidFill>
                  <a:schemeClr val="tx1"/>
                </a:solidFill>
              </a:rPr>
              <a:t>Rookie Runner Mistake</a:t>
            </a:r>
          </a:p>
        </p:txBody>
      </p:sp>
      <p:sp>
        <p:nvSpPr>
          <p:cNvPr id="3" name="Content Placeholder 2"/>
          <p:cNvSpPr>
            <a:spLocks noGrp="1"/>
          </p:cNvSpPr>
          <p:nvPr>
            <p:ph idx="1"/>
          </p:nvPr>
        </p:nvSpPr>
        <p:spPr>
          <a:xfrm>
            <a:off x="669396" y="1238684"/>
            <a:ext cx="11078104" cy="4208198"/>
          </a:xfrm>
        </p:spPr>
        <p:txBody>
          <a:bodyPr/>
          <a:lstStyle/>
          <a:p>
            <a:pPr marL="0" indent="0" algn="ctr">
              <a:lnSpc>
                <a:spcPct val="120000"/>
              </a:lnSpc>
              <a:buNone/>
            </a:pPr>
            <a:r>
              <a:rPr lang="en-US" sz="3333" i="1" dirty="0">
                <a:solidFill>
                  <a:schemeClr val="tx1">
                    <a:lumMod val="95000"/>
                  </a:schemeClr>
                </a:solidFill>
                <a:latin typeface="Chalkduster"/>
                <a:cs typeface="Chalkduster"/>
              </a:rPr>
              <a:t>Training hard all the time</a:t>
            </a:r>
          </a:p>
          <a:p>
            <a:pPr marL="0" indent="0" algn="ctr">
              <a:lnSpc>
                <a:spcPct val="120000"/>
              </a:lnSpc>
              <a:buNone/>
            </a:pPr>
            <a:endParaRPr lang="en-US" sz="2500" dirty="0">
              <a:solidFill>
                <a:schemeClr val="tx1">
                  <a:lumMod val="95000"/>
                </a:schemeClr>
              </a:solidFill>
            </a:endParaRPr>
          </a:p>
          <a:p>
            <a:pPr marL="0" indent="0" algn="ctr">
              <a:lnSpc>
                <a:spcPct val="120000"/>
              </a:lnSpc>
              <a:buNone/>
            </a:pPr>
            <a:endParaRPr lang="en-US" sz="2500" dirty="0">
              <a:solidFill>
                <a:schemeClr val="tx1">
                  <a:lumMod val="95000"/>
                </a:schemeClr>
              </a:solidFill>
            </a:endParaRPr>
          </a:p>
          <a:p>
            <a:pPr marL="0" indent="0" algn="ctr">
              <a:lnSpc>
                <a:spcPct val="120000"/>
              </a:lnSpc>
              <a:buNone/>
            </a:pPr>
            <a:r>
              <a:rPr lang="en-US" sz="2500" dirty="0" err="1">
                <a:solidFill>
                  <a:schemeClr val="tx1">
                    <a:lumMod val="95000"/>
                  </a:schemeClr>
                </a:solidFill>
              </a:rPr>
              <a:t>Meb</a:t>
            </a:r>
            <a:r>
              <a:rPr lang="en-US" sz="2500" dirty="0">
                <a:solidFill>
                  <a:schemeClr val="tx1">
                    <a:lumMod val="95000"/>
                  </a:schemeClr>
                </a:solidFill>
              </a:rPr>
              <a:t> </a:t>
            </a:r>
            <a:r>
              <a:rPr lang="en-US" sz="2500" dirty="0" err="1">
                <a:solidFill>
                  <a:schemeClr val="tx1">
                    <a:lumMod val="95000"/>
                  </a:schemeClr>
                </a:solidFill>
              </a:rPr>
              <a:t>Keflezighi</a:t>
            </a:r>
            <a:r>
              <a:rPr lang="en-US" sz="2500" dirty="0">
                <a:solidFill>
                  <a:schemeClr val="tx1">
                    <a:lumMod val="95000"/>
                  </a:schemeClr>
                </a:solidFill>
              </a:rPr>
              <a:t>:</a:t>
            </a:r>
          </a:p>
          <a:p>
            <a:pPr marL="0" indent="0" algn="ctr">
              <a:lnSpc>
                <a:spcPct val="120000"/>
              </a:lnSpc>
              <a:buNone/>
            </a:pPr>
            <a:r>
              <a:rPr lang="en-US" sz="2500" dirty="0">
                <a:solidFill>
                  <a:schemeClr val="tx1">
                    <a:lumMod val="95000"/>
                  </a:schemeClr>
                </a:solidFill>
              </a:rPr>
              <a:t>“One of the biggest differences between the training of world-class runners and that of recreational runners is </a:t>
            </a:r>
            <a:r>
              <a:rPr lang="en-US" sz="2500" b="1" u="sng" dirty="0">
                <a:solidFill>
                  <a:schemeClr val="tx1">
                    <a:lumMod val="95000"/>
                  </a:schemeClr>
                </a:solidFill>
              </a:rPr>
              <a:t>how slowly</a:t>
            </a:r>
            <a:r>
              <a:rPr lang="en-US" sz="2500" b="1" dirty="0">
                <a:solidFill>
                  <a:schemeClr val="tx1">
                    <a:lumMod val="95000"/>
                  </a:schemeClr>
                </a:solidFill>
              </a:rPr>
              <a:t> </a:t>
            </a:r>
            <a:r>
              <a:rPr lang="en-US" sz="2500" dirty="0">
                <a:solidFill>
                  <a:schemeClr val="tx1">
                    <a:lumMod val="95000"/>
                  </a:schemeClr>
                </a:solidFill>
              </a:rPr>
              <a:t>we elites </a:t>
            </a:r>
            <a:r>
              <a:rPr lang="en-US" sz="2500" b="1" u="sng" dirty="0">
                <a:solidFill>
                  <a:schemeClr val="tx1">
                    <a:lumMod val="95000"/>
                  </a:schemeClr>
                </a:solidFill>
              </a:rPr>
              <a:t>sometimes</a:t>
            </a:r>
            <a:r>
              <a:rPr lang="en-US" sz="2500" dirty="0">
                <a:solidFill>
                  <a:schemeClr val="tx1">
                    <a:lumMod val="95000"/>
                  </a:schemeClr>
                </a:solidFill>
              </a:rPr>
              <a:t> run.”</a:t>
            </a:r>
          </a:p>
          <a:p>
            <a:pPr marL="0" indent="0" algn="ctr">
              <a:lnSpc>
                <a:spcPct val="120000"/>
              </a:lnSpc>
              <a:buNone/>
            </a:pPr>
            <a:endParaRPr lang="en-US" sz="2500" dirty="0">
              <a:solidFill>
                <a:schemeClr val="tx1">
                  <a:lumMod val="95000"/>
                </a:schemeClr>
              </a:solidFill>
            </a:endParaRPr>
          </a:p>
        </p:txBody>
      </p:sp>
      <p:sp>
        <p:nvSpPr>
          <p:cNvPr id="9" name="TextBox 8"/>
          <p:cNvSpPr txBox="1"/>
          <p:nvPr/>
        </p:nvSpPr>
        <p:spPr>
          <a:xfrm>
            <a:off x="7334179" y="5933300"/>
            <a:ext cx="4801380" cy="297454"/>
          </a:xfrm>
          <a:prstGeom prst="rect">
            <a:avLst/>
          </a:prstGeom>
          <a:noFill/>
        </p:spPr>
        <p:txBody>
          <a:bodyPr wrap="square" rtlCol="0">
            <a:spAutoFit/>
          </a:bodyPr>
          <a:lstStyle/>
          <a:p>
            <a:pPr algn="r"/>
            <a:r>
              <a:rPr lang="en-US" sz="1333" dirty="0"/>
              <a:t>  * </a:t>
            </a:r>
            <a:r>
              <a:rPr lang="en-US" sz="1333" i="1" dirty="0" err="1"/>
              <a:t>Meb</a:t>
            </a:r>
            <a:r>
              <a:rPr lang="en-US" sz="1333" i="1" dirty="0"/>
              <a:t> for Mortals</a:t>
            </a:r>
            <a:r>
              <a:rPr lang="en-US" sz="1333" dirty="0"/>
              <a:t> by </a:t>
            </a:r>
            <a:r>
              <a:rPr lang="en-US" sz="1333" dirty="0" err="1"/>
              <a:t>Meb</a:t>
            </a:r>
            <a:r>
              <a:rPr lang="en-US" sz="1333" dirty="0"/>
              <a:t> </a:t>
            </a:r>
            <a:r>
              <a:rPr lang="en-US" sz="1333" dirty="0" err="1"/>
              <a:t>Keflezighi</a:t>
            </a:r>
            <a:r>
              <a:rPr lang="en-US" sz="1333" dirty="0"/>
              <a:t> and Scott Douglas</a:t>
            </a:r>
            <a:endParaRPr lang="en-US" sz="1333" i="1" dirty="0"/>
          </a:p>
        </p:txBody>
      </p:sp>
    </p:spTree>
    <p:extLst>
      <p:ext uri="{BB962C8B-B14F-4D97-AF65-F5344CB8AC3E}">
        <p14:creationId xmlns:p14="http://schemas.microsoft.com/office/powerpoint/2010/main" val="1887645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dissolve">
                                      <p:cBhvr>
                                        <p:cTn id="1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199" y="100040"/>
            <a:ext cx="11056938" cy="1143000"/>
          </a:xfrm>
        </p:spPr>
        <p:txBody>
          <a:bodyPr/>
          <a:lstStyle/>
          <a:p>
            <a:pPr algn="ctr"/>
            <a:r>
              <a:rPr lang="en-US" sz="4500" b="1" dirty="0" smtClean="0">
                <a:solidFill>
                  <a:schemeClr val="tx1"/>
                </a:solidFill>
              </a:rPr>
              <a:t>The Secret to Optimal Performance:</a:t>
            </a:r>
            <a:endParaRPr lang="en-US" sz="4500" b="1" dirty="0">
              <a:solidFill>
                <a:schemeClr val="tx1"/>
              </a:solidFill>
            </a:endParaRPr>
          </a:p>
        </p:txBody>
      </p:sp>
      <p:sp>
        <p:nvSpPr>
          <p:cNvPr id="3" name="Content Placeholder 2"/>
          <p:cNvSpPr>
            <a:spLocks noGrp="1"/>
          </p:cNvSpPr>
          <p:nvPr>
            <p:ph idx="1"/>
          </p:nvPr>
        </p:nvSpPr>
        <p:spPr>
          <a:xfrm>
            <a:off x="669396" y="2323567"/>
            <a:ext cx="11078104" cy="2945858"/>
          </a:xfrm>
        </p:spPr>
        <p:txBody>
          <a:bodyPr>
            <a:normAutofit/>
          </a:bodyPr>
          <a:lstStyle/>
          <a:p>
            <a:pPr marL="0" indent="0" algn="ctr">
              <a:lnSpc>
                <a:spcPct val="120000"/>
              </a:lnSpc>
              <a:buNone/>
            </a:pPr>
            <a:r>
              <a:rPr lang="en-US" sz="3333" i="1" dirty="0" smtClean="0">
                <a:solidFill>
                  <a:schemeClr val="tx1">
                    <a:lumMod val="95000"/>
                  </a:schemeClr>
                </a:solidFill>
                <a:latin typeface="Chalkduster"/>
                <a:cs typeface="Chalkduster"/>
              </a:rPr>
              <a:t>Treat recovery with the same respect</a:t>
            </a:r>
          </a:p>
          <a:p>
            <a:pPr marL="0" indent="0" algn="ctr">
              <a:lnSpc>
                <a:spcPct val="120000"/>
              </a:lnSpc>
              <a:buNone/>
            </a:pPr>
            <a:endParaRPr lang="en-US" sz="3333" i="1" dirty="0">
              <a:solidFill>
                <a:schemeClr val="tx1">
                  <a:lumMod val="95000"/>
                </a:schemeClr>
              </a:solidFill>
              <a:latin typeface="Chalkduster"/>
              <a:cs typeface="Chalkduster"/>
            </a:endParaRPr>
          </a:p>
          <a:p>
            <a:pPr marL="0" indent="0" algn="ctr">
              <a:lnSpc>
                <a:spcPct val="120000"/>
              </a:lnSpc>
              <a:buNone/>
            </a:pPr>
            <a:r>
              <a:rPr lang="en-US" sz="3333" i="1" dirty="0" smtClean="0">
                <a:solidFill>
                  <a:schemeClr val="tx1">
                    <a:lumMod val="95000"/>
                  </a:schemeClr>
                </a:solidFill>
                <a:latin typeface="Chalkduster"/>
                <a:cs typeface="Chalkduster"/>
              </a:rPr>
              <a:t>As the hard work</a:t>
            </a:r>
            <a:endParaRPr lang="en-US" sz="3333" i="1" dirty="0">
              <a:solidFill>
                <a:schemeClr val="tx1">
                  <a:lumMod val="95000"/>
                </a:schemeClr>
              </a:solidFill>
              <a:latin typeface="Chalkduster"/>
              <a:cs typeface="Chalkduster"/>
            </a:endParaRPr>
          </a:p>
        </p:txBody>
      </p:sp>
    </p:spTree>
    <p:extLst>
      <p:ext uri="{BB962C8B-B14F-4D97-AF65-F5344CB8AC3E}">
        <p14:creationId xmlns:p14="http://schemas.microsoft.com/office/powerpoint/2010/main" val="1879888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815" y="1230026"/>
            <a:ext cx="5555869" cy="5407111"/>
          </a:xfrm>
        </p:spPr>
        <p:txBody>
          <a:bodyPr>
            <a:normAutofit lnSpcReduction="10000"/>
          </a:bodyPr>
          <a:lstStyle/>
          <a:p>
            <a:r>
              <a:rPr lang="en-US" sz="2400" dirty="0">
                <a:solidFill>
                  <a:schemeClr val="tx1">
                    <a:lumMod val="95000"/>
                  </a:schemeClr>
                </a:solidFill>
              </a:rPr>
              <a:t>Periodization:</a:t>
            </a:r>
          </a:p>
          <a:p>
            <a:pPr lvl="1"/>
            <a:r>
              <a:rPr lang="en-US" sz="2000" dirty="0">
                <a:solidFill>
                  <a:schemeClr val="tx1">
                    <a:lumMod val="95000"/>
                  </a:schemeClr>
                </a:solidFill>
              </a:rPr>
              <a:t>Strategic implementation of specific training phases to greatly improve performance</a:t>
            </a:r>
          </a:p>
          <a:p>
            <a:endParaRPr lang="en-US" sz="2333" dirty="0" smtClean="0">
              <a:solidFill>
                <a:schemeClr val="tx1">
                  <a:lumMod val="95000"/>
                </a:schemeClr>
              </a:solidFill>
            </a:endParaRPr>
          </a:p>
          <a:p>
            <a:r>
              <a:rPr lang="en-US" sz="2400" dirty="0" smtClean="0">
                <a:solidFill>
                  <a:schemeClr val="tx1">
                    <a:lumMod val="95000"/>
                  </a:schemeClr>
                </a:solidFill>
              </a:rPr>
              <a:t>Pros </a:t>
            </a:r>
            <a:r>
              <a:rPr lang="en-US" sz="2400" dirty="0">
                <a:solidFill>
                  <a:schemeClr val="tx1">
                    <a:lumMod val="95000"/>
                  </a:schemeClr>
                </a:solidFill>
              </a:rPr>
              <a:t>know the secret of </a:t>
            </a:r>
            <a:r>
              <a:rPr lang="en-US" sz="2400" dirty="0" err="1">
                <a:solidFill>
                  <a:schemeClr val="tx1">
                    <a:lumMod val="95000"/>
                  </a:schemeClr>
                </a:solidFill>
              </a:rPr>
              <a:t>periodized</a:t>
            </a:r>
            <a:r>
              <a:rPr lang="en-US" sz="2400" dirty="0">
                <a:solidFill>
                  <a:schemeClr val="tx1">
                    <a:lumMod val="95000"/>
                  </a:schemeClr>
                </a:solidFill>
              </a:rPr>
              <a:t> training and </a:t>
            </a:r>
            <a:r>
              <a:rPr lang="en-US" sz="2400" dirty="0" err="1">
                <a:solidFill>
                  <a:schemeClr val="tx1">
                    <a:lumMod val="95000"/>
                  </a:schemeClr>
                </a:solidFill>
              </a:rPr>
              <a:t>supercompensation</a:t>
            </a:r>
            <a:endParaRPr lang="en-US" sz="2400" dirty="0">
              <a:solidFill>
                <a:schemeClr val="tx1">
                  <a:lumMod val="95000"/>
                </a:schemeClr>
              </a:solidFill>
            </a:endParaRPr>
          </a:p>
          <a:p>
            <a:pPr lvl="1"/>
            <a:r>
              <a:rPr lang="en-US" sz="2000" dirty="0">
                <a:solidFill>
                  <a:schemeClr val="tx1">
                    <a:lumMod val="95000"/>
                  </a:schemeClr>
                </a:solidFill>
              </a:rPr>
              <a:t>Principle of </a:t>
            </a:r>
            <a:r>
              <a:rPr lang="en-US" sz="2000" dirty="0" smtClean="0">
                <a:solidFill>
                  <a:schemeClr val="tx1">
                    <a:lumMod val="95000"/>
                  </a:schemeClr>
                </a:solidFill>
              </a:rPr>
              <a:t>stress-recovery-adaption</a:t>
            </a:r>
          </a:p>
          <a:p>
            <a:pPr lvl="1"/>
            <a:r>
              <a:rPr lang="en-US" sz="2000" dirty="0" smtClean="0">
                <a:solidFill>
                  <a:schemeClr val="tx1">
                    <a:lumMod val="95000"/>
                  </a:schemeClr>
                </a:solidFill>
              </a:rPr>
              <a:t>Stress + Rest = Growth</a:t>
            </a:r>
            <a:endParaRPr lang="en-US" sz="2000" dirty="0">
              <a:solidFill>
                <a:schemeClr val="tx1">
                  <a:lumMod val="95000"/>
                </a:schemeClr>
              </a:solidFill>
            </a:endParaRPr>
          </a:p>
          <a:p>
            <a:pPr lvl="1"/>
            <a:endParaRPr lang="en-US" sz="2000" dirty="0">
              <a:solidFill>
                <a:schemeClr val="tx1">
                  <a:lumMod val="95000"/>
                </a:schemeClr>
              </a:solidFill>
            </a:endParaRPr>
          </a:p>
          <a:p>
            <a:r>
              <a:rPr lang="en-US" sz="2400" dirty="0">
                <a:solidFill>
                  <a:schemeClr val="tx1">
                    <a:lumMod val="95000"/>
                  </a:schemeClr>
                </a:solidFill>
              </a:rPr>
              <a:t>“There is no such thing as overtraining. Just under-recovery.”*</a:t>
            </a:r>
          </a:p>
          <a:p>
            <a:endParaRPr lang="en-US" sz="2333" dirty="0">
              <a:solidFill>
                <a:schemeClr val="tx1">
                  <a:lumMod val="95000"/>
                </a:schemeClr>
              </a:solidFill>
            </a:endParaRPr>
          </a:p>
          <a:p>
            <a:r>
              <a:rPr lang="en-US" sz="2400" dirty="0">
                <a:solidFill>
                  <a:schemeClr val="tx1">
                    <a:lumMod val="95000"/>
                  </a:schemeClr>
                </a:solidFill>
              </a:rPr>
              <a:t>“</a:t>
            </a:r>
            <a:r>
              <a:rPr lang="en-US" sz="2400" dirty="0"/>
              <a:t>Avoiding overtraining is probably the most important key there is to attaining athletic excellence.”**</a:t>
            </a:r>
            <a:endParaRPr lang="en-US" sz="2400" dirty="0">
              <a:solidFill>
                <a:schemeClr val="tx1">
                  <a:lumMod val="95000"/>
                </a:schemeClr>
              </a:solidFill>
            </a:endParaRPr>
          </a:p>
        </p:txBody>
      </p:sp>
      <p:sp>
        <p:nvSpPr>
          <p:cNvPr id="11" name="TextBox 10"/>
          <p:cNvSpPr txBox="1"/>
          <p:nvPr/>
        </p:nvSpPr>
        <p:spPr>
          <a:xfrm>
            <a:off x="9606024" y="6134564"/>
            <a:ext cx="2573140" cy="502573"/>
          </a:xfrm>
          <a:prstGeom prst="rect">
            <a:avLst/>
          </a:prstGeom>
          <a:noFill/>
        </p:spPr>
        <p:txBody>
          <a:bodyPr wrap="none" rtlCol="0">
            <a:spAutoFit/>
          </a:bodyPr>
          <a:lstStyle/>
          <a:p>
            <a:r>
              <a:rPr lang="en-US" sz="1333" dirty="0"/>
              <a:t>  * Fitness Coach Mike </a:t>
            </a:r>
            <a:r>
              <a:rPr lang="en-US" sz="1333" dirty="0" err="1"/>
              <a:t>Burgener</a:t>
            </a:r>
            <a:endParaRPr lang="en-US" sz="1333" dirty="0"/>
          </a:p>
          <a:p>
            <a:r>
              <a:rPr lang="en-US" sz="1333" dirty="0"/>
              <a:t>** Nutrition and Health Magazine</a:t>
            </a:r>
          </a:p>
        </p:txBody>
      </p:sp>
      <p:pic>
        <p:nvPicPr>
          <p:cNvPr id="13" name="Picture 12" descr="Screen shot 2014-11-29 at 10.36.04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97191" y="1484049"/>
            <a:ext cx="6380673" cy="3996534"/>
          </a:xfrm>
          <a:prstGeom prst="rect">
            <a:avLst/>
          </a:prstGeom>
        </p:spPr>
      </p:pic>
      <p:sp>
        <p:nvSpPr>
          <p:cNvPr id="23" name="Title 1"/>
          <p:cNvSpPr txBox="1">
            <a:spLocks/>
          </p:cNvSpPr>
          <p:nvPr/>
        </p:nvSpPr>
        <p:spPr>
          <a:xfrm>
            <a:off x="534724" y="88014"/>
            <a:ext cx="1130961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000" b="1" dirty="0" smtClean="0">
                <a:solidFill>
                  <a:schemeClr val="tx1"/>
                </a:solidFill>
              </a:rPr>
              <a:t>The Concept of Periodization</a:t>
            </a:r>
            <a:endParaRPr lang="en-US" sz="4000" b="1" dirty="0">
              <a:solidFill>
                <a:schemeClr val="tx1"/>
              </a:solidFill>
            </a:endParaRPr>
          </a:p>
        </p:txBody>
      </p:sp>
    </p:spTree>
    <p:extLst>
      <p:ext uri="{BB962C8B-B14F-4D97-AF65-F5344CB8AC3E}">
        <p14:creationId xmlns:p14="http://schemas.microsoft.com/office/powerpoint/2010/main" val="352300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dissolv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dissolve">
                                      <p:cBhvr>
                                        <p:cTn id="31" dur="500"/>
                                        <p:tgtEl>
                                          <p:spTgt spid="3">
                                            <p:txEl>
                                              <p:pRg st="5" end="5"/>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dissolve">
                                      <p:cBhvr>
                                        <p:cTn id="39" dur="500"/>
                                        <p:tgtEl>
                                          <p:spTgt spid="3">
                                            <p:txEl>
                                              <p:pRg st="7" end="7"/>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dissolve">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dissolve">
                                      <p:cBhvr>
                                        <p:cTn id="47" dur="500"/>
                                        <p:tgtEl>
                                          <p:spTgt spid="3">
                                            <p:txEl>
                                              <p:pRg st="9" end="9"/>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11">
                                            <p:txEl>
                                              <p:pRg st="1" end="1"/>
                                            </p:txEl>
                                          </p:spTgt>
                                        </p:tgtEl>
                                        <p:attrNameLst>
                                          <p:attrName>style.visibility</p:attrName>
                                        </p:attrNameLst>
                                      </p:cBhvr>
                                      <p:to>
                                        <p:strVal val="visible"/>
                                      </p:to>
                                    </p:set>
                                    <p:animEffect transition="in" filter="dissolve">
                                      <p:cBhvr>
                                        <p:cTn id="5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794011" y="598678"/>
            <a:ext cx="4437561" cy="3917252"/>
          </a:xfrm>
          <a:prstGeom prst="rect">
            <a:avLst/>
          </a:prstGeom>
        </p:spPr>
        <p:txBody>
          <a:bodyPr/>
          <a:lst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a:lstStyle>
          <a:p>
            <a:pPr marL="0" indent="0" algn="ctr">
              <a:buNone/>
            </a:pPr>
            <a:r>
              <a:rPr lang="en-US" sz="4000" dirty="0"/>
              <a:t>Periodization makes obvious sense for athletes</a:t>
            </a:r>
          </a:p>
          <a:p>
            <a:pPr marL="0" indent="0" algn="ctr">
              <a:buNone/>
            </a:pPr>
            <a:endParaRPr lang="en-US" sz="4000" dirty="0" smtClean="0"/>
          </a:p>
          <a:p>
            <a:pPr marL="0" indent="0" algn="ctr">
              <a:buNone/>
            </a:pPr>
            <a:endParaRPr lang="en-US" sz="4000" dirty="0"/>
          </a:p>
          <a:p>
            <a:pPr marL="0" indent="0" algn="ctr">
              <a:buNone/>
            </a:pPr>
            <a:r>
              <a:rPr lang="en-US" sz="4000" dirty="0"/>
              <a:t>But is it relevant to </a:t>
            </a:r>
            <a:r>
              <a:rPr lang="en-US" sz="4000" dirty="0" smtClean="0"/>
              <a:t>your life?</a:t>
            </a:r>
            <a:endParaRPr lang="en-US" sz="4000" dirty="0"/>
          </a:p>
          <a:p>
            <a:pPr marL="0" indent="0" algn="ctr">
              <a:buNone/>
            </a:pPr>
            <a:endParaRPr lang="en-US" sz="4000" dirty="0"/>
          </a:p>
        </p:txBody>
      </p:sp>
      <p:sp>
        <p:nvSpPr>
          <p:cNvPr id="3" name="Oval 2"/>
          <p:cNvSpPr/>
          <p:nvPr/>
        </p:nvSpPr>
        <p:spPr>
          <a:xfrm>
            <a:off x="8043334" y="5065889"/>
            <a:ext cx="437444" cy="366888"/>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6126" y="74842"/>
            <a:ext cx="5597989" cy="6685098"/>
          </a:xfrm>
          <a:prstGeom prst="rect">
            <a:avLst/>
          </a:prstGeom>
        </p:spPr>
      </p:pic>
    </p:spTree>
    <p:extLst>
      <p:ext uri="{BB962C8B-B14F-4D97-AF65-F5344CB8AC3E}">
        <p14:creationId xmlns:p14="http://schemas.microsoft.com/office/powerpoint/2010/main" val="89130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dissolve">
                                      <p:cBhvr>
                                        <p:cTn id="12" dur="500"/>
                                        <p:tgtEl>
                                          <p:spTgt spid="6">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199" y="7052"/>
            <a:ext cx="11056938" cy="1143000"/>
          </a:xfrm>
        </p:spPr>
        <p:txBody>
          <a:bodyPr/>
          <a:lstStyle/>
          <a:p>
            <a:pPr algn="ctr"/>
            <a:r>
              <a:rPr lang="en-US" sz="4500" b="1" dirty="0" smtClean="0">
                <a:solidFill>
                  <a:schemeClr val="tx1"/>
                </a:solidFill>
              </a:rPr>
              <a:t>Other Examples </a:t>
            </a:r>
            <a:r>
              <a:rPr lang="en-US" sz="4500" b="1" dirty="0">
                <a:solidFill>
                  <a:schemeClr val="tx1"/>
                </a:solidFill>
              </a:rPr>
              <a:t>of </a:t>
            </a:r>
            <a:r>
              <a:rPr lang="en-US" sz="4500" b="1" dirty="0" smtClean="0">
                <a:solidFill>
                  <a:schemeClr val="tx1"/>
                </a:solidFill>
              </a:rPr>
              <a:t>Periodization</a:t>
            </a:r>
            <a:endParaRPr lang="en-US" sz="4500" b="1" dirty="0">
              <a:solidFill>
                <a:schemeClr val="tx1"/>
              </a:solidFill>
            </a:endParaRPr>
          </a:p>
        </p:txBody>
      </p:sp>
      <p:sp>
        <p:nvSpPr>
          <p:cNvPr id="3" name="Content Placeholder 2"/>
          <p:cNvSpPr>
            <a:spLocks noGrp="1"/>
          </p:cNvSpPr>
          <p:nvPr>
            <p:ph idx="1"/>
          </p:nvPr>
        </p:nvSpPr>
        <p:spPr>
          <a:xfrm>
            <a:off x="669396" y="1126677"/>
            <a:ext cx="11078104" cy="5306784"/>
          </a:xfrm>
        </p:spPr>
        <p:txBody>
          <a:bodyPr>
            <a:normAutofit fontScale="92500" lnSpcReduction="20000"/>
          </a:bodyPr>
          <a:lstStyle/>
          <a:p>
            <a:pPr marL="0" indent="0">
              <a:lnSpc>
                <a:spcPct val="120000"/>
              </a:lnSpc>
              <a:buNone/>
            </a:pPr>
            <a:r>
              <a:rPr lang="en-US" sz="2500" dirty="0" smtClean="0">
                <a:solidFill>
                  <a:schemeClr val="tx1">
                    <a:lumMod val="95000"/>
                  </a:schemeClr>
                </a:solidFill>
              </a:rPr>
              <a:t>Attending this </a:t>
            </a:r>
            <a:r>
              <a:rPr lang="en-US" sz="2500" dirty="0">
                <a:solidFill>
                  <a:schemeClr val="tx1">
                    <a:lumMod val="95000"/>
                  </a:schemeClr>
                </a:solidFill>
              </a:rPr>
              <a:t>workshop</a:t>
            </a:r>
            <a:r>
              <a:rPr lang="en-US" sz="2500" dirty="0" smtClean="0">
                <a:solidFill>
                  <a:schemeClr val="tx1">
                    <a:lumMod val="95000"/>
                  </a:schemeClr>
                </a:solidFill>
              </a:rPr>
              <a:t>!</a:t>
            </a:r>
          </a:p>
          <a:p>
            <a:pPr marL="0" indent="0">
              <a:lnSpc>
                <a:spcPct val="120000"/>
              </a:lnSpc>
              <a:buNone/>
            </a:pPr>
            <a:endParaRPr lang="en-US" sz="2500" dirty="0">
              <a:solidFill>
                <a:schemeClr val="tx1">
                  <a:lumMod val="95000"/>
                </a:schemeClr>
              </a:solidFill>
            </a:endParaRPr>
          </a:p>
          <a:p>
            <a:pPr marL="0" indent="0">
              <a:lnSpc>
                <a:spcPct val="120000"/>
              </a:lnSpc>
              <a:buNone/>
            </a:pPr>
            <a:r>
              <a:rPr lang="en-US" sz="2500" dirty="0" smtClean="0">
                <a:solidFill>
                  <a:schemeClr val="tx1">
                    <a:lumMod val="95000"/>
                  </a:schemeClr>
                </a:solidFill>
              </a:rPr>
              <a:t>Don’t multi-task. Single-task: do one thing at a time with deep concentration</a:t>
            </a:r>
          </a:p>
          <a:p>
            <a:pPr marL="0" indent="0">
              <a:lnSpc>
                <a:spcPct val="120000"/>
              </a:lnSpc>
              <a:buNone/>
            </a:pPr>
            <a:endParaRPr lang="en-US" sz="2500" dirty="0">
              <a:solidFill>
                <a:schemeClr val="tx1">
                  <a:lumMod val="95000"/>
                </a:schemeClr>
              </a:solidFill>
            </a:endParaRPr>
          </a:p>
          <a:p>
            <a:pPr marL="0" indent="0">
              <a:lnSpc>
                <a:spcPct val="120000"/>
              </a:lnSpc>
              <a:buNone/>
            </a:pPr>
            <a:r>
              <a:rPr lang="en-US" sz="2500" dirty="0" smtClean="0">
                <a:solidFill>
                  <a:schemeClr val="tx1">
                    <a:lumMod val="95000"/>
                  </a:schemeClr>
                </a:solidFill>
              </a:rPr>
              <a:t>Work in 60 – 90 min spurts with 15-minute breaks</a:t>
            </a:r>
            <a:endParaRPr lang="en-US" sz="2500" dirty="0">
              <a:solidFill>
                <a:schemeClr val="tx1">
                  <a:lumMod val="95000"/>
                </a:schemeClr>
              </a:solidFill>
            </a:endParaRPr>
          </a:p>
          <a:p>
            <a:pPr marL="0" indent="0">
              <a:lnSpc>
                <a:spcPct val="120000"/>
              </a:lnSpc>
              <a:buNone/>
            </a:pPr>
            <a:endParaRPr lang="en-US" sz="2500" dirty="0">
              <a:solidFill>
                <a:schemeClr val="tx1">
                  <a:lumMod val="95000"/>
                </a:schemeClr>
              </a:solidFill>
            </a:endParaRPr>
          </a:p>
          <a:p>
            <a:pPr marL="0" indent="0">
              <a:lnSpc>
                <a:spcPct val="120000"/>
              </a:lnSpc>
              <a:buNone/>
            </a:pPr>
            <a:r>
              <a:rPr lang="en-US" sz="2500" dirty="0">
                <a:solidFill>
                  <a:schemeClr val="tx1">
                    <a:lumMod val="95000"/>
                  </a:schemeClr>
                </a:solidFill>
              </a:rPr>
              <a:t>Meditation</a:t>
            </a:r>
          </a:p>
          <a:p>
            <a:pPr marL="544237" lvl="1" indent="0">
              <a:lnSpc>
                <a:spcPct val="120000"/>
              </a:lnSpc>
              <a:buNone/>
            </a:pPr>
            <a:r>
              <a:rPr lang="en-US" sz="2000" dirty="0"/>
              <a:t>“Mindful Work” by David </a:t>
            </a:r>
            <a:r>
              <a:rPr lang="en-US" sz="2000" dirty="0" err="1"/>
              <a:t>Gelles</a:t>
            </a:r>
            <a:r>
              <a:rPr lang="en-US" sz="2000" dirty="0"/>
              <a:t> 	</a:t>
            </a:r>
            <a:r>
              <a:rPr lang="en-US" sz="2000" dirty="0">
                <a:hlinkClick r:id="rId3"/>
              </a:rPr>
              <a:t>www.headspace.com</a:t>
            </a:r>
            <a:r>
              <a:rPr lang="en-US" sz="2000" dirty="0"/>
              <a:t> </a:t>
            </a:r>
            <a:endParaRPr lang="en-US" sz="2500" dirty="0">
              <a:solidFill>
                <a:schemeClr val="tx1">
                  <a:lumMod val="95000"/>
                </a:schemeClr>
              </a:solidFill>
            </a:endParaRPr>
          </a:p>
          <a:p>
            <a:pPr marL="0" indent="0">
              <a:lnSpc>
                <a:spcPct val="120000"/>
              </a:lnSpc>
              <a:buNone/>
            </a:pPr>
            <a:endParaRPr lang="en-US" sz="2500" dirty="0">
              <a:solidFill>
                <a:schemeClr val="tx1">
                  <a:lumMod val="95000"/>
                </a:schemeClr>
              </a:solidFill>
            </a:endParaRPr>
          </a:p>
          <a:p>
            <a:pPr marL="0" indent="0">
              <a:lnSpc>
                <a:spcPct val="120000"/>
              </a:lnSpc>
              <a:buNone/>
            </a:pPr>
            <a:r>
              <a:rPr lang="en-US" sz="2500" dirty="0" smtClean="0">
                <a:solidFill>
                  <a:schemeClr val="tx1">
                    <a:lumMod val="95000"/>
                  </a:schemeClr>
                </a:solidFill>
              </a:rPr>
              <a:t>Regular exercise</a:t>
            </a:r>
            <a:endParaRPr lang="en-US" sz="2500" dirty="0">
              <a:solidFill>
                <a:schemeClr val="tx1">
                  <a:lumMod val="95000"/>
                </a:schemeClr>
              </a:solidFill>
            </a:endParaRPr>
          </a:p>
          <a:p>
            <a:pPr marL="544237" lvl="1" indent="0">
              <a:lnSpc>
                <a:spcPct val="120000"/>
              </a:lnSpc>
              <a:buNone/>
            </a:pPr>
            <a:r>
              <a:rPr lang="en-US" sz="2000" dirty="0">
                <a:solidFill>
                  <a:schemeClr val="tx1">
                    <a:lumMod val="95000"/>
                  </a:schemeClr>
                </a:solidFill>
              </a:rPr>
              <a:t>Link between regular exercise during the work day and increased productivity, better time management, and improved mental sharpness*</a:t>
            </a:r>
          </a:p>
        </p:txBody>
      </p:sp>
      <p:sp>
        <p:nvSpPr>
          <p:cNvPr id="9" name="TextBox 8"/>
          <p:cNvSpPr txBox="1"/>
          <p:nvPr/>
        </p:nvSpPr>
        <p:spPr>
          <a:xfrm>
            <a:off x="7229248" y="6259973"/>
            <a:ext cx="4801380" cy="502573"/>
          </a:xfrm>
          <a:prstGeom prst="rect">
            <a:avLst/>
          </a:prstGeom>
          <a:noFill/>
        </p:spPr>
        <p:txBody>
          <a:bodyPr wrap="square" rtlCol="0">
            <a:spAutoFit/>
          </a:bodyPr>
          <a:lstStyle/>
          <a:p>
            <a:pPr algn="r"/>
            <a:r>
              <a:rPr lang="en-US" sz="1333" dirty="0"/>
              <a:t>  * In studies by the American College of Occupational and Environmental Medicine and University of Bristol, for example</a:t>
            </a:r>
          </a:p>
        </p:txBody>
      </p:sp>
    </p:spTree>
    <p:extLst>
      <p:ext uri="{BB962C8B-B14F-4D97-AF65-F5344CB8AC3E}">
        <p14:creationId xmlns:p14="http://schemas.microsoft.com/office/powerpoint/2010/main" val="143357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dissolve">
                                      <p:cBhvr>
                                        <p:cTn id="31" dur="500"/>
                                        <p:tgtEl>
                                          <p:spTgt spid="3">
                                            <p:txEl>
                                              <p:pRg st="9" end="9"/>
                                            </p:txEl>
                                          </p:spTgt>
                                        </p:tgtEl>
                                      </p:cBhvr>
                                    </p:animEffect>
                                  </p:childTnLst>
                                </p:cTn>
                              </p:par>
                            </p:childTnLst>
                          </p:cTn>
                        </p:par>
                        <p:par>
                          <p:cTn id="32" fill="hold">
                            <p:stCondLst>
                              <p:cond delay="500"/>
                            </p:stCondLst>
                            <p:childTnLst>
                              <p:par>
                                <p:cTn id="33" presetID="9" presetClass="entr" presetSubtype="0" fill="hold" nodeType="after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dissolve">
                                      <p:cBhvr>
                                        <p:cTn id="35" dur="500"/>
                                        <p:tgtEl>
                                          <p:spTgt spid="3">
                                            <p:txEl>
                                              <p:pRg st="10" end="10"/>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dissolve">
                                      <p:cBhvr>
                                        <p:cTn id="3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96112"/>
            <a:ext cx="12290778" cy="3693144"/>
          </a:xfrm>
        </p:spPr>
        <p:txBody>
          <a:bodyPr>
            <a:normAutofit/>
          </a:bodyPr>
          <a:lstStyle/>
          <a:p>
            <a:pPr algn="ctr"/>
            <a:r>
              <a:rPr lang="en-US" sz="5000" b="1" dirty="0" smtClean="0"/>
              <a:t>To </a:t>
            </a:r>
            <a:r>
              <a:rPr lang="en-US" sz="5000" b="1" smtClean="0"/>
              <a:t>Do lists </a:t>
            </a:r>
            <a:r>
              <a:rPr lang="en-US" sz="5000" b="1"/>
              <a:t>a</a:t>
            </a:r>
            <a:r>
              <a:rPr lang="en-US" sz="5000" b="1" smtClean="0"/>
              <a:t>re </a:t>
            </a:r>
            <a:r>
              <a:rPr lang="en-US" sz="5000" b="1" dirty="0"/>
              <a:t>g</a:t>
            </a:r>
            <a:r>
              <a:rPr lang="en-US" sz="5000" b="1" smtClean="0"/>
              <a:t>reat</a:t>
            </a:r>
            <a:r>
              <a:rPr lang="en-US" sz="5000" b="1" dirty="0" smtClean="0"/>
              <a:t/>
            </a:r>
            <a:br>
              <a:rPr lang="en-US" sz="5000" b="1" dirty="0" smtClean="0"/>
            </a:br>
            <a:r>
              <a:rPr lang="en-US" sz="5000" b="1" dirty="0" smtClean="0"/>
              <a:t/>
            </a:r>
            <a:br>
              <a:rPr lang="en-US" sz="5000" b="1" dirty="0" smtClean="0"/>
            </a:br>
            <a:r>
              <a:rPr lang="en-US" sz="5000" b="1" dirty="0"/>
              <a:t/>
            </a:r>
            <a:br>
              <a:rPr lang="en-US" sz="5000" b="1" dirty="0"/>
            </a:br>
            <a:r>
              <a:rPr lang="en-US" sz="5000" b="1" dirty="0" smtClean="0"/>
              <a:t>But how about</a:t>
            </a:r>
            <a:r>
              <a:rPr lang="is-IS" sz="5000" b="1" dirty="0" smtClean="0"/>
              <a:t>…</a:t>
            </a:r>
            <a:endParaRPr lang="en-US" sz="5000" b="1" dirty="0"/>
          </a:p>
        </p:txBody>
      </p:sp>
    </p:spTree>
    <p:extLst>
      <p:ext uri="{BB962C8B-B14F-4D97-AF65-F5344CB8AC3E}">
        <p14:creationId xmlns:p14="http://schemas.microsoft.com/office/powerpoint/2010/main" val="1802795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2976"/>
            <a:ext cx="12290778" cy="1143000"/>
          </a:xfrm>
        </p:spPr>
        <p:txBody>
          <a:bodyPr/>
          <a:lstStyle/>
          <a:p>
            <a:pPr algn="ctr"/>
            <a:r>
              <a:rPr lang="en-US" sz="5000" b="1" dirty="0"/>
              <a:t>Make A List of </a:t>
            </a:r>
            <a:r>
              <a:rPr lang="en-US" sz="5000" b="1" dirty="0" smtClean="0"/>
              <a:t> </a:t>
            </a:r>
            <a:r>
              <a:rPr lang="en-US" sz="5000" b="1" dirty="0" smtClean="0">
                <a:solidFill>
                  <a:srgbClr val="FF0000"/>
                </a:solidFill>
              </a:rPr>
              <a:t>To </a:t>
            </a:r>
            <a:r>
              <a:rPr lang="en-US" sz="5000" b="1" dirty="0">
                <a:solidFill>
                  <a:srgbClr val="FF0000"/>
                </a:solidFill>
              </a:rPr>
              <a:t>Don’ts</a:t>
            </a:r>
          </a:p>
        </p:txBody>
      </p:sp>
      <p:sp>
        <p:nvSpPr>
          <p:cNvPr id="6" name="Content Placeholder 2"/>
          <p:cNvSpPr txBox="1">
            <a:spLocks/>
          </p:cNvSpPr>
          <p:nvPr/>
        </p:nvSpPr>
        <p:spPr>
          <a:xfrm>
            <a:off x="437444" y="1561584"/>
            <a:ext cx="11542889" cy="3917252"/>
          </a:xfrm>
          <a:prstGeom prst="rect">
            <a:avLst/>
          </a:prstGeom>
        </p:spPr>
        <p:txBody>
          <a:bodyPr/>
          <a:lst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a:lstStyle>
          <a:p>
            <a:pPr marL="0" indent="0" algn="ctr">
              <a:buNone/>
            </a:pPr>
            <a:r>
              <a:rPr lang="en-US" sz="3000" dirty="0">
                <a:cs typeface="Chalkduster"/>
              </a:rPr>
              <a:t>What patterns do you want to change?</a:t>
            </a:r>
          </a:p>
          <a:p>
            <a:pPr marL="0" indent="0" algn="ctr">
              <a:buNone/>
            </a:pPr>
            <a:endParaRPr lang="en-US" sz="3000" dirty="0">
              <a:cs typeface="Chalkduster"/>
            </a:endParaRPr>
          </a:p>
          <a:p>
            <a:pPr marL="0" indent="0" algn="ctr">
              <a:buNone/>
            </a:pPr>
            <a:r>
              <a:rPr lang="en-US" sz="3000" dirty="0">
                <a:cs typeface="Chalkduster"/>
              </a:rPr>
              <a:t>What negative behaviors can you modify?</a:t>
            </a:r>
          </a:p>
          <a:p>
            <a:pPr marL="0" indent="0" algn="ctr">
              <a:buNone/>
            </a:pPr>
            <a:endParaRPr lang="en-US" sz="3000" dirty="0">
              <a:cs typeface="Chalkduster"/>
            </a:endParaRPr>
          </a:p>
          <a:p>
            <a:pPr marL="0" indent="0" algn="ctr">
              <a:buNone/>
            </a:pPr>
            <a:endParaRPr lang="en-US" sz="3000" dirty="0">
              <a:cs typeface="Chalkduster"/>
            </a:endParaRPr>
          </a:p>
          <a:p>
            <a:pPr marL="0" indent="0" algn="ctr">
              <a:buNone/>
            </a:pPr>
            <a:r>
              <a:rPr lang="en-US" sz="3000" b="1" dirty="0">
                <a:cs typeface="Chalkduster"/>
              </a:rPr>
              <a:t>Optimal Performance requires discipline in</a:t>
            </a:r>
          </a:p>
          <a:p>
            <a:pPr marL="0" indent="0" algn="ctr">
              <a:buNone/>
            </a:pPr>
            <a:r>
              <a:rPr lang="en-US" sz="3000" b="1" dirty="0">
                <a:cs typeface="Chalkduster"/>
              </a:rPr>
              <a:t>what you </a:t>
            </a:r>
            <a:r>
              <a:rPr lang="en-US" sz="3000" b="1" u="sng" dirty="0">
                <a:cs typeface="Chalkduster"/>
              </a:rPr>
              <a:t>do</a:t>
            </a:r>
            <a:r>
              <a:rPr lang="en-US" sz="3000" b="1" dirty="0">
                <a:cs typeface="Chalkduster"/>
              </a:rPr>
              <a:t> and </a:t>
            </a:r>
            <a:r>
              <a:rPr lang="en-US" sz="3000" b="1" u="sng" dirty="0">
                <a:cs typeface="Chalkduster"/>
              </a:rPr>
              <a:t>don’t do</a:t>
            </a:r>
          </a:p>
          <a:p>
            <a:pPr marL="0" indent="0" algn="ctr">
              <a:buNone/>
            </a:pPr>
            <a:endParaRPr lang="en-US" sz="3333" dirty="0"/>
          </a:p>
          <a:p>
            <a:pPr marL="0" indent="0" algn="ctr">
              <a:buNone/>
            </a:pPr>
            <a:endParaRPr lang="en-US" sz="3333" dirty="0"/>
          </a:p>
        </p:txBody>
      </p:sp>
    </p:spTree>
    <p:extLst>
      <p:ext uri="{BB962C8B-B14F-4D97-AF65-F5344CB8AC3E}">
        <p14:creationId xmlns:p14="http://schemas.microsoft.com/office/powerpoint/2010/main" val="40469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dissolve">
                                      <p:cBhvr>
                                        <p:cTn id="17" dur="500"/>
                                        <p:tgtEl>
                                          <p:spTgt spid="6">
                                            <p:txEl>
                                              <p:pRg st="5" end="5"/>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dissolve">
                                      <p:cBhvr>
                                        <p:cTn id="2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0837"/>
            <a:ext cx="10972800" cy="1143000"/>
          </a:xfrm>
        </p:spPr>
        <p:txBody>
          <a:bodyPr/>
          <a:lstStyle/>
          <a:p>
            <a:pPr algn="ctr"/>
            <a:r>
              <a:rPr lang="en-US" sz="5000" b="1" dirty="0" err="1" smtClean="0"/>
              <a:t>Periodize</a:t>
            </a:r>
            <a:r>
              <a:rPr lang="en-US" sz="5000" b="1" dirty="0" smtClean="0"/>
              <a:t> Your Day</a:t>
            </a:r>
            <a:endParaRPr lang="en-US" sz="5000" b="1" dirty="0"/>
          </a:p>
        </p:txBody>
      </p:sp>
      <p:sp>
        <p:nvSpPr>
          <p:cNvPr id="3" name="Content Placeholder 2"/>
          <p:cNvSpPr>
            <a:spLocks noGrp="1"/>
          </p:cNvSpPr>
          <p:nvPr>
            <p:ph idx="1"/>
          </p:nvPr>
        </p:nvSpPr>
        <p:spPr>
          <a:xfrm>
            <a:off x="1450848" y="1592094"/>
            <a:ext cx="9997440" cy="4525963"/>
          </a:xfrm>
        </p:spPr>
        <p:txBody>
          <a:bodyPr>
            <a:noAutofit/>
          </a:bodyPr>
          <a:lstStyle/>
          <a:p>
            <a:pPr marL="0" indent="0">
              <a:lnSpc>
                <a:spcPct val="150000"/>
              </a:lnSpc>
              <a:buNone/>
            </a:pPr>
            <a:r>
              <a:rPr lang="en-US" sz="2400" dirty="0"/>
              <a:t>Wake up, ideally after 7+ hours of sleep. Do not </a:t>
            </a:r>
            <a:r>
              <a:rPr lang="en-US" sz="2400" dirty="0" smtClean="0"/>
              <a:t>check your phone!</a:t>
            </a:r>
            <a:endParaRPr lang="en-US" sz="2400" dirty="0"/>
          </a:p>
          <a:p>
            <a:pPr marL="0" indent="0">
              <a:lnSpc>
                <a:spcPct val="150000"/>
              </a:lnSpc>
              <a:buNone/>
            </a:pPr>
            <a:r>
              <a:rPr lang="en-US" sz="2400" dirty="0"/>
              <a:t>Meditate for </a:t>
            </a:r>
            <a:r>
              <a:rPr lang="en-US" sz="2400" dirty="0" smtClean="0"/>
              <a:t>10+ </a:t>
            </a:r>
            <a:r>
              <a:rPr lang="en-US" sz="2400" dirty="0"/>
              <a:t>min</a:t>
            </a:r>
          </a:p>
          <a:p>
            <a:pPr marL="0" indent="0">
              <a:lnSpc>
                <a:spcPct val="150000"/>
              </a:lnSpc>
              <a:buNone/>
            </a:pPr>
            <a:r>
              <a:rPr lang="en-US" sz="2400" dirty="0"/>
              <a:t>Take 20-minute walk (maybe include friend, family member or pet)</a:t>
            </a:r>
          </a:p>
          <a:p>
            <a:pPr marL="0" indent="0">
              <a:lnSpc>
                <a:spcPct val="150000"/>
              </a:lnSpc>
              <a:buNone/>
            </a:pPr>
            <a:r>
              <a:rPr lang="en-US" sz="2400" dirty="0"/>
              <a:t>Shower, get dressed</a:t>
            </a:r>
          </a:p>
          <a:p>
            <a:pPr marL="0" indent="0">
              <a:lnSpc>
                <a:spcPct val="150000"/>
              </a:lnSpc>
              <a:buNone/>
            </a:pPr>
            <a:r>
              <a:rPr lang="en-US" sz="2400" dirty="0" smtClean="0"/>
              <a:t>Before checking texts/social media, write out the </a:t>
            </a:r>
            <a:r>
              <a:rPr lang="en-US" sz="2400" dirty="0"/>
              <a:t>day’s schedule and To Do </a:t>
            </a:r>
            <a:r>
              <a:rPr lang="en-US" sz="2400" dirty="0" smtClean="0"/>
              <a:t>list</a:t>
            </a:r>
          </a:p>
          <a:p>
            <a:pPr marL="0" indent="0">
              <a:lnSpc>
                <a:spcPct val="150000"/>
              </a:lnSpc>
              <a:buNone/>
            </a:pPr>
            <a:r>
              <a:rPr lang="en-US" sz="2400" dirty="0" smtClean="0"/>
              <a:t>After lunch, take a nap!</a:t>
            </a:r>
            <a:endParaRPr lang="en-US" sz="2400" dirty="0"/>
          </a:p>
        </p:txBody>
      </p:sp>
    </p:spTree>
    <p:extLst>
      <p:ext uri="{BB962C8B-B14F-4D97-AF65-F5344CB8AC3E}">
        <p14:creationId xmlns:p14="http://schemas.microsoft.com/office/powerpoint/2010/main" val="26241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2976"/>
            <a:ext cx="12290778" cy="1143000"/>
          </a:xfrm>
        </p:spPr>
        <p:txBody>
          <a:bodyPr/>
          <a:lstStyle/>
          <a:p>
            <a:pPr algn="ctr"/>
            <a:r>
              <a:rPr lang="en-US" sz="5000" b="1" dirty="0" smtClean="0"/>
              <a:t>The Value of Napping</a:t>
            </a:r>
            <a:endParaRPr lang="en-US" sz="5000" b="1" dirty="0"/>
          </a:p>
        </p:txBody>
      </p:sp>
      <p:sp>
        <p:nvSpPr>
          <p:cNvPr id="6" name="Content Placeholder 2"/>
          <p:cNvSpPr txBox="1">
            <a:spLocks/>
          </p:cNvSpPr>
          <p:nvPr/>
        </p:nvSpPr>
        <p:spPr>
          <a:xfrm>
            <a:off x="1097331" y="1331670"/>
            <a:ext cx="8782822" cy="3917252"/>
          </a:xfrm>
          <a:prstGeom prst="rect">
            <a:avLst/>
          </a:prstGeom>
        </p:spPr>
        <p:txBody>
          <a:bodyPr/>
          <a:lst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a:lstStyle>
          <a:p>
            <a:pPr marL="0" indent="0">
              <a:buNone/>
            </a:pPr>
            <a:r>
              <a:rPr lang="en-US" sz="2667" b="1" dirty="0"/>
              <a:t>H</a:t>
            </a:r>
            <a:r>
              <a:rPr lang="en-US" sz="2667" b="1" dirty="0" smtClean="0"/>
              <a:t>elp you learn new information</a:t>
            </a:r>
          </a:p>
          <a:p>
            <a:pPr marL="0" indent="0">
              <a:buNone/>
            </a:pPr>
            <a:r>
              <a:rPr lang="en-US" sz="2400" b="1" dirty="0" smtClean="0"/>
              <a:t>(hippocampus to the neocortex)</a:t>
            </a:r>
          </a:p>
          <a:p>
            <a:pPr marL="0" indent="0">
              <a:buNone/>
            </a:pPr>
            <a:endParaRPr lang="en-US" sz="2667" b="1" dirty="0" smtClean="0"/>
          </a:p>
          <a:p>
            <a:pPr marL="0" indent="0">
              <a:buNone/>
            </a:pPr>
            <a:r>
              <a:rPr lang="en-US" sz="2667" b="1" dirty="0"/>
              <a:t>M</a:t>
            </a:r>
            <a:r>
              <a:rPr lang="en-US" sz="2667" b="1" dirty="0" smtClean="0"/>
              <a:t>ake you more productive</a:t>
            </a:r>
          </a:p>
          <a:p>
            <a:pPr marL="0" indent="0">
              <a:buNone/>
            </a:pPr>
            <a:endParaRPr lang="en-US" sz="2667" b="1" dirty="0" smtClean="0"/>
          </a:p>
          <a:p>
            <a:pPr marL="0" indent="0">
              <a:buNone/>
            </a:pPr>
            <a:r>
              <a:rPr lang="en-US" sz="2667" b="1" dirty="0"/>
              <a:t>C</a:t>
            </a:r>
            <a:r>
              <a:rPr lang="en-US" sz="2667" b="1" dirty="0" smtClean="0"/>
              <a:t>an give you a jolt of creativity</a:t>
            </a:r>
          </a:p>
          <a:p>
            <a:pPr marL="0" indent="0">
              <a:buNone/>
            </a:pPr>
            <a:endParaRPr lang="en-US" sz="2667" b="1" dirty="0" smtClean="0"/>
          </a:p>
          <a:p>
            <a:pPr marL="0" indent="0">
              <a:buNone/>
            </a:pPr>
            <a:r>
              <a:rPr lang="en-US" sz="2667" b="1" dirty="0" smtClean="0"/>
              <a:t>Make you more pleasant to be around: </a:t>
            </a:r>
          </a:p>
          <a:p>
            <a:pPr marL="0" indent="0">
              <a:buNone/>
            </a:pPr>
            <a:r>
              <a:rPr lang="en-US" sz="2667" b="1" dirty="0"/>
              <a:t>N</a:t>
            </a:r>
            <a:r>
              <a:rPr lang="en-US" sz="2667" b="1" dirty="0" smtClean="0"/>
              <a:t>aps elevate your mood like a cup of coffee</a:t>
            </a:r>
            <a:endParaRPr lang="en-US" sz="2667" b="1" dirty="0"/>
          </a:p>
        </p:txBody>
      </p:sp>
      <p:sp>
        <p:nvSpPr>
          <p:cNvPr id="4" name="TextBox 3"/>
          <p:cNvSpPr txBox="1"/>
          <p:nvPr/>
        </p:nvSpPr>
        <p:spPr>
          <a:xfrm>
            <a:off x="5347640" y="6429804"/>
            <a:ext cx="6725111" cy="307777"/>
          </a:xfrm>
          <a:prstGeom prst="rect">
            <a:avLst/>
          </a:prstGeom>
          <a:noFill/>
        </p:spPr>
        <p:txBody>
          <a:bodyPr wrap="none" rtlCol="0">
            <a:spAutoFit/>
          </a:bodyPr>
          <a:lstStyle/>
          <a:p>
            <a:pPr algn="r"/>
            <a:r>
              <a:rPr lang="en-US" sz="1400" b="1" i="1" dirty="0" smtClean="0"/>
              <a:t>The </a:t>
            </a:r>
            <a:r>
              <a:rPr lang="en-US" sz="1400" b="1" i="1" dirty="0" err="1" smtClean="0"/>
              <a:t>Week.com</a:t>
            </a:r>
            <a:r>
              <a:rPr lang="en-US" sz="1400" b="1" i="1" dirty="0" smtClean="0"/>
              <a:t> “Four Research-Backed Reasons You Should be Allowed to Nap at Work”</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8040" y="1421135"/>
            <a:ext cx="4217470" cy="2780232"/>
          </a:xfrm>
          <a:prstGeom prst="rect">
            <a:avLst/>
          </a:prstGeom>
        </p:spPr>
      </p:pic>
    </p:spTree>
    <p:extLst>
      <p:ext uri="{BB962C8B-B14F-4D97-AF65-F5344CB8AC3E}">
        <p14:creationId xmlns:p14="http://schemas.microsoft.com/office/powerpoint/2010/main" val="128486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ssolve">
                                      <p:cBhvr>
                                        <p:cTn id="11" dur="500"/>
                                        <p:tgtEl>
                                          <p:spTgt spid="6">
                                            <p:txEl>
                                              <p:pRg st="1" end="1"/>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dissolve">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dissolve">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dissolve">
                                      <p:cBhvr>
                                        <p:cTn id="29" dur="500"/>
                                        <p:tgtEl>
                                          <p:spTgt spid="6">
                                            <p:txEl>
                                              <p:pRg st="7" end="7"/>
                                            </p:txEl>
                                          </p:spTgt>
                                        </p:tgtEl>
                                      </p:cBhvr>
                                    </p:animEffect>
                                  </p:childTnLst>
                                </p:cTn>
                              </p:par>
                            </p:childTnLst>
                          </p:cTn>
                        </p:par>
                        <p:par>
                          <p:cTn id="30" fill="hold">
                            <p:stCondLst>
                              <p:cond delay="500"/>
                            </p:stCondLst>
                            <p:childTnLst>
                              <p:par>
                                <p:cTn id="31" presetID="9" presetClass="entr" presetSubtype="0" fill="hold" nodeType="after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dissolve">
                                      <p:cBhvr>
                                        <p:cTn id="33"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0837"/>
            <a:ext cx="10972800" cy="1143000"/>
          </a:xfrm>
        </p:spPr>
        <p:txBody>
          <a:bodyPr/>
          <a:lstStyle/>
          <a:p>
            <a:pPr algn="ctr"/>
            <a:r>
              <a:rPr lang="en-US" sz="5000" b="1" dirty="0" err="1" smtClean="0"/>
              <a:t>Periodize</a:t>
            </a:r>
            <a:r>
              <a:rPr lang="en-US" sz="5000" b="1" dirty="0" smtClean="0"/>
              <a:t> Your Day</a:t>
            </a:r>
            <a:endParaRPr lang="en-US" sz="5000" b="1" dirty="0"/>
          </a:p>
        </p:txBody>
      </p:sp>
      <p:sp>
        <p:nvSpPr>
          <p:cNvPr id="3" name="Content Placeholder 2"/>
          <p:cNvSpPr>
            <a:spLocks noGrp="1"/>
          </p:cNvSpPr>
          <p:nvPr>
            <p:ph idx="1"/>
          </p:nvPr>
        </p:nvSpPr>
        <p:spPr>
          <a:xfrm>
            <a:off x="1450848" y="1592094"/>
            <a:ext cx="9997440" cy="4525963"/>
          </a:xfrm>
        </p:spPr>
        <p:txBody>
          <a:bodyPr>
            <a:noAutofit/>
          </a:bodyPr>
          <a:lstStyle/>
          <a:p>
            <a:pPr marL="0" indent="0">
              <a:lnSpc>
                <a:spcPct val="150000"/>
              </a:lnSpc>
              <a:buNone/>
            </a:pPr>
            <a:r>
              <a:rPr lang="en-US" sz="2400" dirty="0"/>
              <a:t>Wake up, ideally after 7+ hours of sleep. Do not </a:t>
            </a:r>
            <a:r>
              <a:rPr lang="en-US" sz="2400" dirty="0" smtClean="0"/>
              <a:t>check your phone!</a:t>
            </a:r>
            <a:endParaRPr lang="en-US" sz="2400" dirty="0"/>
          </a:p>
          <a:p>
            <a:pPr marL="0" indent="0">
              <a:lnSpc>
                <a:spcPct val="150000"/>
              </a:lnSpc>
              <a:buNone/>
            </a:pPr>
            <a:r>
              <a:rPr lang="en-US" sz="2400" dirty="0"/>
              <a:t>Meditate for </a:t>
            </a:r>
            <a:r>
              <a:rPr lang="en-US" sz="2400" dirty="0" smtClean="0"/>
              <a:t>10+ </a:t>
            </a:r>
            <a:r>
              <a:rPr lang="en-US" sz="2400" dirty="0"/>
              <a:t>min</a:t>
            </a:r>
          </a:p>
          <a:p>
            <a:pPr marL="0" indent="0">
              <a:lnSpc>
                <a:spcPct val="150000"/>
              </a:lnSpc>
              <a:buNone/>
            </a:pPr>
            <a:r>
              <a:rPr lang="en-US" sz="2400" dirty="0"/>
              <a:t>Take 20-minute walk (maybe include friend, family member or pet)</a:t>
            </a:r>
          </a:p>
          <a:p>
            <a:pPr marL="0" indent="0">
              <a:lnSpc>
                <a:spcPct val="150000"/>
              </a:lnSpc>
              <a:buNone/>
            </a:pPr>
            <a:r>
              <a:rPr lang="en-US" sz="2400" dirty="0"/>
              <a:t>Shower, get dressed</a:t>
            </a:r>
          </a:p>
          <a:p>
            <a:pPr marL="0" indent="0">
              <a:lnSpc>
                <a:spcPct val="150000"/>
              </a:lnSpc>
              <a:buNone/>
            </a:pPr>
            <a:r>
              <a:rPr lang="en-US" sz="2400" dirty="0" smtClean="0"/>
              <a:t>Before checking texts/social media, write out the </a:t>
            </a:r>
            <a:r>
              <a:rPr lang="en-US" sz="2400" dirty="0"/>
              <a:t>day’s schedule and To Do </a:t>
            </a:r>
            <a:r>
              <a:rPr lang="en-US" sz="2400" dirty="0" smtClean="0"/>
              <a:t>list</a:t>
            </a:r>
          </a:p>
          <a:p>
            <a:pPr marL="0" indent="0">
              <a:lnSpc>
                <a:spcPct val="150000"/>
              </a:lnSpc>
              <a:buNone/>
            </a:pPr>
            <a:r>
              <a:rPr lang="en-US" sz="2400" dirty="0" smtClean="0"/>
              <a:t>After lunch, take a nap!</a:t>
            </a:r>
          </a:p>
          <a:p>
            <a:pPr marL="0" indent="0">
              <a:lnSpc>
                <a:spcPct val="150000"/>
              </a:lnSpc>
              <a:buNone/>
            </a:pPr>
            <a:r>
              <a:rPr lang="en-US" sz="2400" dirty="0" smtClean="0"/>
              <a:t>Set your bed time. 30 minutes before, get away from screens</a:t>
            </a:r>
            <a:endParaRPr lang="en-US" sz="2400" dirty="0"/>
          </a:p>
        </p:txBody>
      </p:sp>
    </p:spTree>
    <p:extLst>
      <p:ext uri="{BB962C8B-B14F-4D97-AF65-F5344CB8AC3E}">
        <p14:creationId xmlns:p14="http://schemas.microsoft.com/office/powerpoint/2010/main" val="144284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ssolv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7641"/>
            <a:ext cx="10972800" cy="1143000"/>
          </a:xfrm>
        </p:spPr>
        <p:txBody>
          <a:bodyPr/>
          <a:lstStyle/>
          <a:p>
            <a:r>
              <a:rPr lang="en-US" sz="4500" b="1" dirty="0"/>
              <a:t>I’m Not Your Typical Business Presenter</a:t>
            </a:r>
          </a:p>
        </p:txBody>
      </p:sp>
      <p:sp>
        <p:nvSpPr>
          <p:cNvPr id="3" name="Content Placeholder 2"/>
          <p:cNvSpPr>
            <a:spLocks noGrp="1"/>
          </p:cNvSpPr>
          <p:nvPr>
            <p:ph idx="1"/>
          </p:nvPr>
        </p:nvSpPr>
        <p:spPr>
          <a:xfrm>
            <a:off x="609600" y="1752381"/>
            <a:ext cx="10972800" cy="4525963"/>
          </a:xfrm>
        </p:spPr>
        <p:txBody>
          <a:bodyPr/>
          <a:lstStyle/>
          <a:p>
            <a:pPr marL="0" indent="0">
              <a:buNone/>
            </a:pPr>
            <a:r>
              <a:rPr lang="en-US" sz="5000" b="1" dirty="0">
                <a:latin typeface="Chalkduster"/>
                <a:cs typeface="Chalkduster"/>
              </a:rPr>
              <a:t>EXAMINE</a:t>
            </a:r>
          </a:p>
          <a:p>
            <a:pPr marL="0" indent="0" algn="ctr">
              <a:buNone/>
            </a:pPr>
            <a:endParaRPr lang="en-US" sz="5000" b="1" dirty="0">
              <a:latin typeface="Chalkduster"/>
              <a:cs typeface="Chalkduster"/>
            </a:endParaRPr>
          </a:p>
          <a:p>
            <a:pPr marL="0" indent="0" algn="ctr">
              <a:buNone/>
            </a:pPr>
            <a:r>
              <a:rPr lang="en-US" sz="5000" b="1" dirty="0">
                <a:latin typeface="Chalkduster"/>
                <a:cs typeface="Chalkduster"/>
              </a:rPr>
              <a:t>APPLY</a:t>
            </a:r>
          </a:p>
          <a:p>
            <a:pPr marL="0" indent="0" algn="ctr">
              <a:buNone/>
            </a:pPr>
            <a:endParaRPr lang="en-US" sz="5000" b="1" dirty="0">
              <a:latin typeface="Chalkduster"/>
              <a:cs typeface="Chalkduster"/>
            </a:endParaRPr>
          </a:p>
          <a:p>
            <a:pPr marL="0" indent="0" algn="r">
              <a:buNone/>
            </a:pPr>
            <a:r>
              <a:rPr lang="en-US" sz="5000" b="1" dirty="0">
                <a:latin typeface="Chalkduster"/>
                <a:cs typeface="Chalkduster"/>
              </a:rPr>
              <a:t>CHALLENGE</a:t>
            </a:r>
          </a:p>
        </p:txBody>
      </p:sp>
    </p:spTree>
    <p:extLst>
      <p:ext uri="{BB962C8B-B14F-4D97-AF65-F5344CB8AC3E}">
        <p14:creationId xmlns:p14="http://schemas.microsoft.com/office/powerpoint/2010/main" val="130411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500"/>
                                        <p:tgtEl>
                                          <p:spTgt spid="3">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525199" y="406512"/>
            <a:ext cx="11056938" cy="867833"/>
          </a:xfrm>
        </p:spPr>
        <p:txBody>
          <a:bodyPr>
            <a:normAutofit/>
          </a:bodyPr>
          <a:lstStyle/>
          <a:p>
            <a:pPr algn="ctr"/>
            <a:r>
              <a:rPr lang="en-US" sz="4000" b="1" dirty="0" smtClean="0">
                <a:solidFill>
                  <a:schemeClr val="tx1"/>
                </a:solidFill>
              </a:rPr>
              <a:t>The Secret to </a:t>
            </a:r>
            <a:r>
              <a:rPr lang="en-US" sz="4000" b="1" smtClean="0">
                <a:solidFill>
                  <a:schemeClr val="tx1"/>
                </a:solidFill>
              </a:rPr>
              <a:t>Optimal Performance: Key Lessons</a:t>
            </a:r>
            <a:endParaRPr sz="4000" b="1" dirty="0">
              <a:solidFill>
                <a:schemeClr val="tx1"/>
              </a:solidFill>
              <a:latin typeface="+mn-lt"/>
            </a:endParaRPr>
          </a:p>
        </p:txBody>
      </p:sp>
      <p:sp>
        <p:nvSpPr>
          <p:cNvPr id="12" name="Content Placeholder 2"/>
          <p:cNvSpPr>
            <a:spLocks noGrp="1"/>
          </p:cNvSpPr>
          <p:nvPr>
            <p:ph idx="1"/>
          </p:nvPr>
        </p:nvSpPr>
        <p:spPr>
          <a:xfrm>
            <a:off x="398201" y="1947427"/>
            <a:ext cx="11525691" cy="4525963"/>
          </a:xfrm>
        </p:spPr>
        <p:txBody>
          <a:bodyPr>
            <a:noAutofit/>
          </a:bodyPr>
          <a:lstStyle/>
          <a:p>
            <a:pPr marL="0" indent="0" algn="ctr">
              <a:lnSpc>
                <a:spcPct val="120000"/>
              </a:lnSpc>
              <a:buNone/>
            </a:pPr>
            <a:r>
              <a:rPr lang="en-US" b="1" dirty="0" smtClean="0">
                <a:cs typeface="Chalkduster"/>
              </a:rPr>
              <a:t>Treat recovery with the same respect you give hard work</a:t>
            </a:r>
            <a:endParaRPr lang="en-US" b="1" dirty="0">
              <a:cs typeface="Chalkduster"/>
            </a:endParaRPr>
          </a:p>
          <a:p>
            <a:pPr marL="0" indent="0" algn="ctr">
              <a:lnSpc>
                <a:spcPct val="120000"/>
              </a:lnSpc>
              <a:buNone/>
            </a:pPr>
            <a:endParaRPr lang="en-US" b="1" dirty="0">
              <a:cs typeface="Chalkduster"/>
            </a:endParaRPr>
          </a:p>
          <a:p>
            <a:pPr marL="0" indent="0" algn="ctr">
              <a:lnSpc>
                <a:spcPct val="120000"/>
              </a:lnSpc>
              <a:buNone/>
            </a:pPr>
            <a:r>
              <a:rPr lang="en-US" b="1" dirty="0" smtClean="0">
                <a:cs typeface="Chalkduster"/>
              </a:rPr>
              <a:t>Experiment with periodization techniques</a:t>
            </a:r>
            <a:r>
              <a:rPr lang="en-US" b="1" dirty="0">
                <a:cs typeface="Chalkduster"/>
              </a:rPr>
              <a:t>	</a:t>
            </a:r>
          </a:p>
          <a:p>
            <a:pPr marL="0" indent="0" algn="ctr">
              <a:lnSpc>
                <a:spcPct val="120000"/>
              </a:lnSpc>
              <a:buNone/>
            </a:pPr>
            <a:endParaRPr lang="en-US" b="1" dirty="0">
              <a:cs typeface="Chalkduster"/>
            </a:endParaRPr>
          </a:p>
          <a:p>
            <a:pPr marL="0" indent="0" algn="ctr">
              <a:lnSpc>
                <a:spcPct val="120000"/>
              </a:lnSpc>
              <a:buNone/>
            </a:pPr>
            <a:r>
              <a:rPr lang="en-US" b="1" dirty="0" smtClean="0">
                <a:cs typeface="Chalkduster"/>
              </a:rPr>
              <a:t>Meditate and move regularly</a:t>
            </a:r>
            <a:endParaRPr lang="en-US" b="1" dirty="0">
              <a:cs typeface="Chalkduster"/>
            </a:endParaRPr>
          </a:p>
        </p:txBody>
      </p:sp>
    </p:spTree>
    <p:extLst>
      <p:ext uri="{BB962C8B-B14F-4D97-AF65-F5344CB8AC3E}">
        <p14:creationId xmlns:p14="http://schemas.microsoft.com/office/powerpoint/2010/main" val="206534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dissolv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dissolve">
                                      <p:cBhvr>
                                        <p:cTn id="17" dur="1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64075"/>
          </a:xfrm>
        </p:spPr>
        <p:txBody>
          <a:bodyPr>
            <a:normAutofit/>
          </a:bodyPr>
          <a:lstStyle/>
          <a:p>
            <a:pPr algn="ctr"/>
            <a:r>
              <a:rPr lang="en-US" dirty="0" smtClean="0"/>
              <a:t>Another Common Mistake:</a:t>
            </a:r>
            <a:br>
              <a:rPr lang="en-US" dirty="0" smtClean="0"/>
            </a:br>
            <a:r>
              <a:rPr lang="en-US" dirty="0" smtClean="0"/>
              <a:t/>
            </a:r>
            <a:br>
              <a:rPr lang="en-US" dirty="0" smtClean="0"/>
            </a:br>
            <a:r>
              <a:rPr lang="en-US" dirty="0"/>
              <a:t/>
            </a:r>
            <a:br>
              <a:rPr lang="en-US" dirty="0"/>
            </a:br>
            <a:r>
              <a:rPr lang="en-US" dirty="0" smtClean="0"/>
              <a:t>How Do You </a:t>
            </a:r>
            <a:r>
              <a:rPr lang="en-US" dirty="0" smtClean="0"/>
              <a:t>Generate Wealth?</a:t>
            </a:r>
            <a:endParaRPr lang="en-US" dirty="0"/>
          </a:p>
        </p:txBody>
      </p:sp>
    </p:spTree>
    <p:extLst>
      <p:ext uri="{BB962C8B-B14F-4D97-AF65-F5344CB8AC3E}">
        <p14:creationId xmlns:p14="http://schemas.microsoft.com/office/powerpoint/2010/main" val="314581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296" y="2114605"/>
            <a:ext cx="3446435" cy="3314444"/>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0977" y="2114605"/>
            <a:ext cx="5969000" cy="3314445"/>
          </a:xfrm>
          <a:prstGeom prst="rect">
            <a:avLst/>
          </a:prstGeom>
        </p:spPr>
      </p:pic>
      <p:sp>
        <p:nvSpPr>
          <p:cNvPr id="4" name="TextBox 3"/>
          <p:cNvSpPr txBox="1"/>
          <p:nvPr/>
        </p:nvSpPr>
        <p:spPr>
          <a:xfrm>
            <a:off x="698500" y="210648"/>
            <a:ext cx="10922000" cy="707886"/>
          </a:xfrm>
          <a:prstGeom prst="rect">
            <a:avLst/>
          </a:prstGeom>
          <a:noFill/>
        </p:spPr>
        <p:txBody>
          <a:bodyPr wrap="square" rtlCol="0">
            <a:spAutoFit/>
          </a:bodyPr>
          <a:lstStyle/>
          <a:p>
            <a:pPr algn="ctr"/>
            <a:r>
              <a:rPr lang="en-US" sz="4000" b="1" dirty="0" smtClean="0">
                <a:latin typeface="+mj-lt"/>
              </a:rPr>
              <a:t>Our Primary Resources</a:t>
            </a:r>
            <a:endParaRPr lang="en-US" sz="4000" b="1" dirty="0">
              <a:latin typeface="+mj-lt"/>
            </a:endParaRPr>
          </a:p>
        </p:txBody>
      </p:sp>
      <p:sp>
        <p:nvSpPr>
          <p:cNvPr id="5" name="TextBox 4"/>
          <p:cNvSpPr txBox="1"/>
          <p:nvPr/>
        </p:nvSpPr>
        <p:spPr>
          <a:xfrm>
            <a:off x="929881" y="1100472"/>
            <a:ext cx="3451130" cy="707886"/>
          </a:xfrm>
          <a:prstGeom prst="rect">
            <a:avLst/>
          </a:prstGeom>
          <a:noFill/>
        </p:spPr>
        <p:txBody>
          <a:bodyPr wrap="square" rtlCol="0">
            <a:spAutoFit/>
          </a:bodyPr>
          <a:lstStyle/>
          <a:p>
            <a:pPr algn="ctr"/>
            <a:r>
              <a:rPr lang="en-US" sz="4000" b="1" dirty="0" smtClean="0">
                <a:latin typeface="+mj-lt"/>
              </a:rPr>
              <a:t>Time</a:t>
            </a:r>
            <a:endParaRPr lang="en-US" sz="4000" b="1" dirty="0">
              <a:latin typeface="+mj-lt"/>
            </a:endParaRPr>
          </a:p>
        </p:txBody>
      </p:sp>
      <p:sp>
        <p:nvSpPr>
          <p:cNvPr id="6" name="TextBox 5"/>
          <p:cNvSpPr txBox="1"/>
          <p:nvPr/>
        </p:nvSpPr>
        <p:spPr>
          <a:xfrm>
            <a:off x="6700025" y="1105390"/>
            <a:ext cx="3451130" cy="707886"/>
          </a:xfrm>
          <a:prstGeom prst="rect">
            <a:avLst/>
          </a:prstGeom>
          <a:noFill/>
        </p:spPr>
        <p:txBody>
          <a:bodyPr wrap="square" rtlCol="0">
            <a:spAutoFit/>
          </a:bodyPr>
          <a:lstStyle/>
          <a:p>
            <a:pPr algn="ctr"/>
            <a:r>
              <a:rPr lang="en-US" sz="4000" b="1" dirty="0" smtClean="0">
                <a:latin typeface="+mj-lt"/>
              </a:rPr>
              <a:t>Energy</a:t>
            </a:r>
            <a:endParaRPr lang="en-US" sz="4000" b="1" dirty="0">
              <a:latin typeface="+mj-lt"/>
            </a:endParaRPr>
          </a:p>
        </p:txBody>
      </p:sp>
      <p:sp>
        <p:nvSpPr>
          <p:cNvPr id="7" name="TextBox 6"/>
          <p:cNvSpPr txBox="1"/>
          <p:nvPr/>
        </p:nvSpPr>
        <p:spPr>
          <a:xfrm>
            <a:off x="855819" y="5883867"/>
            <a:ext cx="10908479" cy="707886"/>
          </a:xfrm>
          <a:prstGeom prst="rect">
            <a:avLst/>
          </a:prstGeom>
          <a:noFill/>
        </p:spPr>
        <p:txBody>
          <a:bodyPr wrap="square" rtlCol="0">
            <a:spAutoFit/>
          </a:bodyPr>
          <a:lstStyle/>
          <a:p>
            <a:pPr algn="ctr"/>
            <a:r>
              <a:rPr lang="en-US" sz="4000" b="1" dirty="0" smtClean="0">
                <a:latin typeface="+mj-lt"/>
              </a:rPr>
              <a:t>Generating wealth requires time and energy</a:t>
            </a:r>
            <a:endParaRPr lang="en-US" sz="4000" b="1" dirty="0">
              <a:latin typeface="+mj-lt"/>
            </a:endParaRPr>
          </a:p>
        </p:txBody>
      </p:sp>
    </p:spTree>
    <p:extLst>
      <p:ext uri="{BB962C8B-B14F-4D97-AF65-F5344CB8AC3E}">
        <p14:creationId xmlns:p14="http://schemas.microsoft.com/office/powerpoint/2010/main" val="171629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8500" y="210648"/>
            <a:ext cx="10922000" cy="707886"/>
          </a:xfrm>
          <a:prstGeom prst="rect">
            <a:avLst/>
          </a:prstGeom>
          <a:noFill/>
        </p:spPr>
        <p:txBody>
          <a:bodyPr wrap="square" rtlCol="0">
            <a:spAutoFit/>
          </a:bodyPr>
          <a:lstStyle/>
          <a:p>
            <a:pPr algn="ctr"/>
            <a:r>
              <a:rPr lang="en-US" sz="4000" b="1" dirty="0" smtClean="0">
                <a:latin typeface="+mj-lt"/>
              </a:rPr>
              <a:t>How Wealthy Are You?</a:t>
            </a:r>
            <a:endParaRPr lang="en-US" sz="4000" b="1" dirty="0">
              <a:latin typeface="+mj-lt"/>
            </a:endParaRPr>
          </a:p>
        </p:txBody>
      </p:sp>
      <p:sp>
        <p:nvSpPr>
          <p:cNvPr id="2" name="TextBox 1"/>
          <p:cNvSpPr txBox="1"/>
          <p:nvPr/>
        </p:nvSpPr>
        <p:spPr>
          <a:xfrm>
            <a:off x="2566220" y="5663380"/>
            <a:ext cx="1476686" cy="954107"/>
          </a:xfrm>
          <a:prstGeom prst="rect">
            <a:avLst/>
          </a:prstGeom>
          <a:noFill/>
        </p:spPr>
        <p:txBody>
          <a:bodyPr wrap="none" rtlCol="0">
            <a:spAutoFit/>
          </a:bodyPr>
          <a:lstStyle/>
          <a:p>
            <a:pPr algn="ctr"/>
            <a:r>
              <a:rPr lang="en-US" sz="2800" b="1" dirty="0" smtClean="0"/>
              <a:t>Material</a:t>
            </a:r>
          </a:p>
          <a:p>
            <a:pPr algn="ctr"/>
            <a:r>
              <a:rPr lang="en-US" sz="2800" b="1" dirty="0" smtClean="0"/>
              <a:t>Wealth</a:t>
            </a:r>
            <a:endParaRPr lang="en-US" sz="2800" b="1" dirty="0"/>
          </a:p>
        </p:txBody>
      </p:sp>
      <p:sp>
        <p:nvSpPr>
          <p:cNvPr id="4" name="TextBox 3"/>
          <p:cNvSpPr txBox="1"/>
          <p:nvPr/>
        </p:nvSpPr>
        <p:spPr>
          <a:xfrm>
            <a:off x="4429434" y="5668296"/>
            <a:ext cx="1462260" cy="954107"/>
          </a:xfrm>
          <a:prstGeom prst="rect">
            <a:avLst/>
          </a:prstGeom>
          <a:noFill/>
        </p:spPr>
        <p:txBody>
          <a:bodyPr wrap="none" rtlCol="0">
            <a:spAutoFit/>
          </a:bodyPr>
          <a:lstStyle/>
          <a:p>
            <a:pPr algn="ctr"/>
            <a:r>
              <a:rPr lang="en-US" sz="2800" b="1" smtClean="0"/>
              <a:t>Physical</a:t>
            </a:r>
          </a:p>
          <a:p>
            <a:pPr algn="ctr"/>
            <a:r>
              <a:rPr lang="en-US" sz="2800" b="1" dirty="0" smtClean="0"/>
              <a:t>Health</a:t>
            </a:r>
            <a:endParaRPr lang="en-US" sz="2800" b="1" dirty="0"/>
          </a:p>
        </p:txBody>
      </p:sp>
      <p:sp>
        <p:nvSpPr>
          <p:cNvPr id="5" name="TextBox 4"/>
          <p:cNvSpPr txBox="1"/>
          <p:nvPr/>
        </p:nvSpPr>
        <p:spPr>
          <a:xfrm>
            <a:off x="6275023" y="5673216"/>
            <a:ext cx="1792478" cy="954107"/>
          </a:xfrm>
          <a:prstGeom prst="rect">
            <a:avLst/>
          </a:prstGeom>
          <a:noFill/>
        </p:spPr>
        <p:txBody>
          <a:bodyPr wrap="none" rtlCol="0">
            <a:spAutoFit/>
          </a:bodyPr>
          <a:lstStyle/>
          <a:p>
            <a:pPr algn="ctr"/>
            <a:r>
              <a:rPr lang="en-US" sz="2800" b="1" dirty="0" smtClean="0"/>
              <a:t>Emotional</a:t>
            </a:r>
          </a:p>
          <a:p>
            <a:pPr algn="ctr"/>
            <a:r>
              <a:rPr lang="en-US" sz="2800" b="1" dirty="0" smtClean="0"/>
              <a:t>Health</a:t>
            </a:r>
            <a:endParaRPr lang="en-US" sz="2800" b="1" dirty="0"/>
          </a:p>
        </p:txBody>
      </p:sp>
      <p:sp>
        <p:nvSpPr>
          <p:cNvPr id="6" name="TextBox 5"/>
          <p:cNvSpPr txBox="1"/>
          <p:nvPr/>
        </p:nvSpPr>
        <p:spPr>
          <a:xfrm>
            <a:off x="8573041" y="5658466"/>
            <a:ext cx="1326004" cy="523220"/>
          </a:xfrm>
          <a:prstGeom prst="rect">
            <a:avLst/>
          </a:prstGeom>
          <a:noFill/>
        </p:spPr>
        <p:txBody>
          <a:bodyPr wrap="none" rtlCol="0">
            <a:spAutoFit/>
          </a:bodyPr>
          <a:lstStyle/>
          <a:p>
            <a:pPr algn="ctr"/>
            <a:r>
              <a:rPr lang="en-US" sz="2800" b="1" dirty="0" smtClean="0"/>
              <a:t>Vitality</a:t>
            </a:r>
          </a:p>
        </p:txBody>
      </p:sp>
      <p:sp>
        <p:nvSpPr>
          <p:cNvPr id="7" name="TextBox 6"/>
          <p:cNvSpPr txBox="1"/>
          <p:nvPr/>
        </p:nvSpPr>
        <p:spPr>
          <a:xfrm>
            <a:off x="7027860" y="1838646"/>
            <a:ext cx="2895794" cy="1384995"/>
          </a:xfrm>
          <a:prstGeom prst="rect">
            <a:avLst/>
          </a:prstGeom>
          <a:noFill/>
          <a:ln>
            <a:noFill/>
          </a:ln>
        </p:spPr>
        <p:txBody>
          <a:bodyPr wrap="none" rtlCol="0">
            <a:spAutoFit/>
          </a:bodyPr>
          <a:lstStyle/>
          <a:p>
            <a:pPr algn="ctr"/>
            <a:r>
              <a:rPr lang="en-US" sz="2800" b="1" dirty="0" smtClean="0"/>
              <a:t>Wealth Potential:</a:t>
            </a:r>
          </a:p>
          <a:p>
            <a:pPr algn="ctr"/>
            <a:r>
              <a:rPr lang="en-US" sz="2800" b="1" dirty="0" smtClean="0"/>
              <a:t>17/40</a:t>
            </a:r>
          </a:p>
          <a:p>
            <a:pPr algn="ctr"/>
            <a:r>
              <a:rPr lang="en-US" sz="2800" b="1" dirty="0" smtClean="0"/>
              <a:t>42.5%</a:t>
            </a:r>
            <a:endParaRPr lang="en-US" sz="2800" b="1" dirty="0"/>
          </a:p>
        </p:txBody>
      </p:sp>
      <p:sp>
        <p:nvSpPr>
          <p:cNvPr id="8" name="Rectangle 7"/>
          <p:cNvSpPr/>
          <p:nvPr/>
        </p:nvSpPr>
        <p:spPr>
          <a:xfrm>
            <a:off x="2813145" y="1956623"/>
            <a:ext cx="1032387" cy="3628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680156" y="4143754"/>
            <a:ext cx="1032387" cy="1391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661355" y="4527750"/>
            <a:ext cx="1032387" cy="997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637639" y="4903400"/>
            <a:ext cx="1032387" cy="637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040604" y="1268361"/>
            <a:ext cx="0" cy="43163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2001281" y="5574898"/>
            <a:ext cx="8440579" cy="49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48583" y="5058704"/>
            <a:ext cx="362600" cy="523220"/>
          </a:xfrm>
          <a:prstGeom prst="rect">
            <a:avLst/>
          </a:prstGeom>
          <a:noFill/>
        </p:spPr>
        <p:txBody>
          <a:bodyPr wrap="none" rtlCol="0">
            <a:spAutoFit/>
          </a:bodyPr>
          <a:lstStyle/>
          <a:p>
            <a:r>
              <a:rPr lang="en-US" sz="2800" b="1" smtClean="0"/>
              <a:t>1</a:t>
            </a:r>
            <a:endParaRPr lang="en-US" sz="2800" b="1"/>
          </a:p>
        </p:txBody>
      </p:sp>
      <p:sp>
        <p:nvSpPr>
          <p:cNvPr id="18" name="TextBox 17"/>
          <p:cNvSpPr txBox="1"/>
          <p:nvPr/>
        </p:nvSpPr>
        <p:spPr>
          <a:xfrm>
            <a:off x="1450266" y="1066812"/>
            <a:ext cx="546945" cy="523220"/>
          </a:xfrm>
          <a:prstGeom prst="rect">
            <a:avLst/>
          </a:prstGeom>
          <a:noFill/>
        </p:spPr>
        <p:txBody>
          <a:bodyPr wrap="none" rtlCol="0">
            <a:spAutoFit/>
          </a:bodyPr>
          <a:lstStyle/>
          <a:p>
            <a:r>
              <a:rPr lang="en-US" sz="2800" b="1" smtClean="0"/>
              <a:t>10</a:t>
            </a:r>
            <a:endParaRPr lang="en-US" sz="2800" b="1"/>
          </a:p>
        </p:txBody>
      </p:sp>
      <p:sp>
        <p:nvSpPr>
          <p:cNvPr id="19" name="TextBox 18"/>
          <p:cNvSpPr txBox="1"/>
          <p:nvPr/>
        </p:nvSpPr>
        <p:spPr>
          <a:xfrm>
            <a:off x="3151245" y="2163108"/>
            <a:ext cx="356188" cy="461665"/>
          </a:xfrm>
          <a:prstGeom prst="rect">
            <a:avLst/>
          </a:prstGeom>
          <a:noFill/>
        </p:spPr>
        <p:txBody>
          <a:bodyPr wrap="none" rtlCol="0">
            <a:spAutoFit/>
          </a:bodyPr>
          <a:lstStyle/>
          <a:p>
            <a:r>
              <a:rPr lang="en-US" sz="2400" b="1" dirty="0" smtClean="0"/>
              <a:t>8</a:t>
            </a:r>
            <a:endParaRPr lang="en-US" sz="2400" b="1" dirty="0"/>
          </a:p>
        </p:txBody>
      </p:sp>
      <p:sp>
        <p:nvSpPr>
          <p:cNvPr id="20" name="TextBox 19"/>
          <p:cNvSpPr txBox="1"/>
          <p:nvPr/>
        </p:nvSpPr>
        <p:spPr>
          <a:xfrm>
            <a:off x="5043954" y="4530527"/>
            <a:ext cx="346570" cy="461665"/>
          </a:xfrm>
          <a:prstGeom prst="rect">
            <a:avLst/>
          </a:prstGeom>
          <a:noFill/>
        </p:spPr>
        <p:txBody>
          <a:bodyPr wrap="none" rtlCol="0">
            <a:spAutoFit/>
          </a:bodyPr>
          <a:lstStyle/>
          <a:p>
            <a:r>
              <a:rPr lang="en-US" sz="2400" b="1" dirty="0"/>
              <a:t>4</a:t>
            </a:r>
          </a:p>
        </p:txBody>
      </p:sp>
      <p:sp>
        <p:nvSpPr>
          <p:cNvPr id="21" name="TextBox 20"/>
          <p:cNvSpPr txBox="1"/>
          <p:nvPr/>
        </p:nvSpPr>
        <p:spPr>
          <a:xfrm>
            <a:off x="7020239" y="4742066"/>
            <a:ext cx="335348" cy="461665"/>
          </a:xfrm>
          <a:prstGeom prst="rect">
            <a:avLst/>
          </a:prstGeom>
          <a:noFill/>
        </p:spPr>
        <p:txBody>
          <a:bodyPr wrap="none" rtlCol="0">
            <a:spAutoFit/>
          </a:bodyPr>
          <a:lstStyle/>
          <a:p>
            <a:r>
              <a:rPr lang="en-US" sz="2400" b="1" dirty="0" smtClean="0"/>
              <a:t>3</a:t>
            </a:r>
            <a:endParaRPr lang="en-US" sz="2400" b="1" dirty="0"/>
          </a:p>
        </p:txBody>
      </p:sp>
      <p:sp>
        <p:nvSpPr>
          <p:cNvPr id="22" name="TextBox 21"/>
          <p:cNvSpPr txBox="1"/>
          <p:nvPr/>
        </p:nvSpPr>
        <p:spPr>
          <a:xfrm>
            <a:off x="9026020" y="4975281"/>
            <a:ext cx="338554" cy="461665"/>
          </a:xfrm>
          <a:prstGeom prst="rect">
            <a:avLst/>
          </a:prstGeom>
          <a:noFill/>
        </p:spPr>
        <p:txBody>
          <a:bodyPr wrap="none" rtlCol="0">
            <a:spAutoFit/>
          </a:bodyPr>
          <a:lstStyle/>
          <a:p>
            <a:r>
              <a:rPr lang="en-US" sz="2400" b="1" dirty="0"/>
              <a:t>2</a:t>
            </a:r>
          </a:p>
        </p:txBody>
      </p:sp>
    </p:spTree>
    <p:extLst>
      <p:ext uri="{BB962C8B-B14F-4D97-AF65-F5344CB8AC3E}">
        <p14:creationId xmlns:p14="http://schemas.microsoft.com/office/powerpoint/2010/main" val="70981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1000"/>
                                        <p:tgtEl>
                                          <p:spTgt spid="8"/>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1000"/>
                                        <p:tgtEl>
                                          <p:spTgt spid="9"/>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1000"/>
                                        <p:tgtEl>
                                          <p:spTgt spid="10"/>
                                        </p:tgtEl>
                                      </p:cBhvr>
                                    </p:animEffec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1000"/>
                                        <p:tgtEl>
                                          <p:spTgt spid="11"/>
                                        </p:tgtEl>
                                      </p:cBhvr>
                                    </p:animEffect>
                                  </p:childTnLst>
                                </p:cTn>
                              </p:par>
                            </p:childTnLst>
                          </p:cTn>
                        </p:par>
                        <p:par>
                          <p:cTn id="48" fill="hold">
                            <p:stCondLst>
                              <p:cond delay="1000"/>
                            </p:stCondLst>
                            <p:childTnLst>
                              <p:par>
                                <p:cTn id="49" presetID="1"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build="allAtOnce"/>
      <p:bldP spid="8" grpId="0" animBg="1"/>
      <p:bldP spid="9" grpId="0" animBg="1"/>
      <p:bldP spid="10" grpId="0" animBg="1"/>
      <p:bldP spid="11" grpId="0" animBg="1"/>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8500" y="210648"/>
            <a:ext cx="10922000" cy="707886"/>
          </a:xfrm>
          <a:prstGeom prst="rect">
            <a:avLst/>
          </a:prstGeom>
          <a:noFill/>
        </p:spPr>
        <p:txBody>
          <a:bodyPr wrap="square" rtlCol="0">
            <a:spAutoFit/>
          </a:bodyPr>
          <a:lstStyle/>
          <a:p>
            <a:pPr algn="ctr"/>
            <a:r>
              <a:rPr lang="en-US" sz="4000" b="1" dirty="0" smtClean="0">
                <a:latin typeface="+mj-lt"/>
              </a:rPr>
              <a:t>How do you become wealthy across the board?</a:t>
            </a:r>
            <a:endParaRPr lang="en-US" sz="4000" b="1" dirty="0">
              <a:latin typeface="+mj-lt"/>
            </a:endParaRPr>
          </a:p>
        </p:txBody>
      </p:sp>
      <p:sp>
        <p:nvSpPr>
          <p:cNvPr id="2" name="TextBox 1"/>
          <p:cNvSpPr txBox="1"/>
          <p:nvPr/>
        </p:nvSpPr>
        <p:spPr>
          <a:xfrm>
            <a:off x="2566220" y="5663380"/>
            <a:ext cx="1476686" cy="954107"/>
          </a:xfrm>
          <a:prstGeom prst="rect">
            <a:avLst/>
          </a:prstGeom>
          <a:noFill/>
        </p:spPr>
        <p:txBody>
          <a:bodyPr wrap="none" rtlCol="0">
            <a:spAutoFit/>
          </a:bodyPr>
          <a:lstStyle/>
          <a:p>
            <a:pPr algn="ctr"/>
            <a:r>
              <a:rPr lang="en-US" sz="2800" b="1" dirty="0" smtClean="0"/>
              <a:t>Material</a:t>
            </a:r>
          </a:p>
          <a:p>
            <a:pPr algn="ctr"/>
            <a:r>
              <a:rPr lang="en-US" sz="2800" b="1" dirty="0" smtClean="0"/>
              <a:t>Wealth</a:t>
            </a:r>
            <a:endParaRPr lang="en-US" sz="2800" b="1" dirty="0"/>
          </a:p>
        </p:txBody>
      </p:sp>
      <p:sp>
        <p:nvSpPr>
          <p:cNvPr id="4" name="TextBox 3"/>
          <p:cNvSpPr txBox="1"/>
          <p:nvPr/>
        </p:nvSpPr>
        <p:spPr>
          <a:xfrm>
            <a:off x="4429434" y="5668296"/>
            <a:ext cx="1462260" cy="954107"/>
          </a:xfrm>
          <a:prstGeom prst="rect">
            <a:avLst/>
          </a:prstGeom>
          <a:noFill/>
        </p:spPr>
        <p:txBody>
          <a:bodyPr wrap="none" rtlCol="0">
            <a:spAutoFit/>
          </a:bodyPr>
          <a:lstStyle/>
          <a:p>
            <a:pPr algn="ctr"/>
            <a:r>
              <a:rPr lang="en-US" sz="2800" b="1" smtClean="0"/>
              <a:t>Physical</a:t>
            </a:r>
          </a:p>
          <a:p>
            <a:pPr algn="ctr"/>
            <a:r>
              <a:rPr lang="en-US" sz="2800" b="1" dirty="0" smtClean="0"/>
              <a:t>Health</a:t>
            </a:r>
            <a:endParaRPr lang="en-US" sz="2800" b="1" dirty="0"/>
          </a:p>
        </p:txBody>
      </p:sp>
      <p:sp>
        <p:nvSpPr>
          <p:cNvPr id="5" name="TextBox 4"/>
          <p:cNvSpPr txBox="1"/>
          <p:nvPr/>
        </p:nvSpPr>
        <p:spPr>
          <a:xfrm>
            <a:off x="6275023" y="5673216"/>
            <a:ext cx="1792478" cy="954107"/>
          </a:xfrm>
          <a:prstGeom prst="rect">
            <a:avLst/>
          </a:prstGeom>
          <a:noFill/>
        </p:spPr>
        <p:txBody>
          <a:bodyPr wrap="none" rtlCol="0">
            <a:spAutoFit/>
          </a:bodyPr>
          <a:lstStyle/>
          <a:p>
            <a:pPr algn="ctr"/>
            <a:r>
              <a:rPr lang="en-US" sz="2800" b="1" dirty="0" smtClean="0"/>
              <a:t>Emotional</a:t>
            </a:r>
          </a:p>
          <a:p>
            <a:pPr algn="ctr"/>
            <a:r>
              <a:rPr lang="en-US" sz="2800" b="1" dirty="0" smtClean="0"/>
              <a:t>Health</a:t>
            </a:r>
            <a:endParaRPr lang="en-US" sz="2800" b="1" dirty="0"/>
          </a:p>
        </p:txBody>
      </p:sp>
      <p:sp>
        <p:nvSpPr>
          <p:cNvPr id="6" name="TextBox 5"/>
          <p:cNvSpPr txBox="1"/>
          <p:nvPr/>
        </p:nvSpPr>
        <p:spPr>
          <a:xfrm>
            <a:off x="8573041" y="5658466"/>
            <a:ext cx="1326004" cy="523220"/>
          </a:xfrm>
          <a:prstGeom prst="rect">
            <a:avLst/>
          </a:prstGeom>
          <a:noFill/>
        </p:spPr>
        <p:txBody>
          <a:bodyPr wrap="none" rtlCol="0">
            <a:spAutoFit/>
          </a:bodyPr>
          <a:lstStyle/>
          <a:p>
            <a:pPr algn="ctr"/>
            <a:r>
              <a:rPr lang="en-US" sz="2800" b="1" dirty="0" smtClean="0"/>
              <a:t>Vitality</a:t>
            </a:r>
          </a:p>
        </p:txBody>
      </p:sp>
      <p:sp>
        <p:nvSpPr>
          <p:cNvPr id="9" name="Rectangle 8"/>
          <p:cNvSpPr/>
          <p:nvPr/>
        </p:nvSpPr>
        <p:spPr>
          <a:xfrm>
            <a:off x="4680156" y="4498255"/>
            <a:ext cx="1032387" cy="1037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661355" y="4925958"/>
            <a:ext cx="1032387" cy="599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637639" y="5161945"/>
            <a:ext cx="1032387" cy="378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040604" y="1268361"/>
            <a:ext cx="0" cy="43163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2001281" y="5574898"/>
            <a:ext cx="8440579" cy="49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48583" y="5058704"/>
            <a:ext cx="362600" cy="523220"/>
          </a:xfrm>
          <a:prstGeom prst="rect">
            <a:avLst/>
          </a:prstGeom>
          <a:noFill/>
        </p:spPr>
        <p:txBody>
          <a:bodyPr wrap="none" rtlCol="0">
            <a:spAutoFit/>
          </a:bodyPr>
          <a:lstStyle/>
          <a:p>
            <a:r>
              <a:rPr lang="en-US" sz="2800" b="1" smtClean="0"/>
              <a:t>1</a:t>
            </a:r>
            <a:endParaRPr lang="en-US" sz="2800" b="1"/>
          </a:p>
        </p:txBody>
      </p:sp>
      <p:sp>
        <p:nvSpPr>
          <p:cNvPr id="18" name="TextBox 17"/>
          <p:cNvSpPr txBox="1"/>
          <p:nvPr/>
        </p:nvSpPr>
        <p:spPr>
          <a:xfrm>
            <a:off x="1450266" y="1066812"/>
            <a:ext cx="546945" cy="523220"/>
          </a:xfrm>
          <a:prstGeom prst="rect">
            <a:avLst/>
          </a:prstGeom>
          <a:noFill/>
        </p:spPr>
        <p:txBody>
          <a:bodyPr wrap="none" rtlCol="0">
            <a:spAutoFit/>
          </a:bodyPr>
          <a:lstStyle/>
          <a:p>
            <a:r>
              <a:rPr lang="en-US" sz="2800" b="1" smtClean="0"/>
              <a:t>10</a:t>
            </a:r>
            <a:endParaRPr lang="en-US" sz="2800" b="1"/>
          </a:p>
        </p:txBody>
      </p:sp>
      <p:sp>
        <p:nvSpPr>
          <p:cNvPr id="15" name="Rectangle 14"/>
          <p:cNvSpPr/>
          <p:nvPr/>
        </p:nvSpPr>
        <p:spPr>
          <a:xfrm>
            <a:off x="4670325" y="1268361"/>
            <a:ext cx="1032387" cy="3239725"/>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66270" y="1268361"/>
            <a:ext cx="1032387" cy="3657593"/>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647472" y="1268361"/>
            <a:ext cx="1032387" cy="3898481"/>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13145" y="1912379"/>
            <a:ext cx="1032387" cy="3628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13144" y="1268361"/>
            <a:ext cx="1032387" cy="668596"/>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40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1000"/>
                                        <p:tgtEl>
                                          <p:spTgt spid="21"/>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10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1000"/>
                                        <p:tgtEl>
                                          <p:spTgt spid="16"/>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0" y="479995"/>
            <a:ext cx="12262556" cy="686594"/>
          </a:xfrm>
        </p:spPr>
        <p:txBody>
          <a:bodyPr>
            <a:noAutofit/>
          </a:bodyPr>
          <a:lstStyle/>
          <a:p>
            <a:pPr algn="ctr" eaLnBrk="1" hangingPunct="1">
              <a:defRPr/>
            </a:pPr>
            <a:r>
              <a:rPr lang="en-US" sz="4800" b="1" dirty="0" smtClean="0">
                <a:solidFill>
                  <a:schemeClr val="tx1"/>
                </a:solidFill>
                <a:latin typeface="+mn-lt"/>
                <a:cs typeface="Arial"/>
              </a:rPr>
              <a:t>The</a:t>
            </a:r>
            <a:r>
              <a:rPr lang="en-US" sz="4800" b="1" dirty="0" smtClean="0">
                <a:solidFill>
                  <a:schemeClr val="tx1"/>
                </a:solidFill>
                <a:latin typeface="+mn-lt"/>
                <a:cs typeface="Arial"/>
              </a:rPr>
              <a:t> Mistake:</a:t>
            </a:r>
            <a:endParaRPr sz="4800" b="1" dirty="0">
              <a:solidFill>
                <a:schemeClr val="tx1"/>
              </a:solidFill>
              <a:latin typeface="+mn-lt"/>
              <a:cs typeface="Arial"/>
            </a:endParaRPr>
          </a:p>
        </p:txBody>
      </p:sp>
      <p:sp>
        <p:nvSpPr>
          <p:cNvPr id="2" name="TextBox 1"/>
          <p:cNvSpPr txBox="1"/>
          <p:nvPr/>
        </p:nvSpPr>
        <p:spPr>
          <a:xfrm>
            <a:off x="822159" y="2286995"/>
            <a:ext cx="10615863" cy="1569660"/>
          </a:xfrm>
          <a:prstGeom prst="rect">
            <a:avLst/>
          </a:prstGeom>
          <a:noFill/>
        </p:spPr>
        <p:txBody>
          <a:bodyPr wrap="square">
            <a:spAutoFit/>
          </a:bodyPr>
          <a:lstStyle/>
          <a:p>
            <a:pPr algn="ctr">
              <a:defRPr/>
            </a:pPr>
            <a:r>
              <a:rPr lang="en-US" sz="4800" b="1" dirty="0" smtClean="0">
                <a:cs typeface="American Typewriter"/>
              </a:rPr>
              <a:t>Many people treat this wealth exercise as a zero sum game</a:t>
            </a:r>
            <a:endParaRPr lang="en-US" sz="4800" b="1" dirty="0">
              <a:cs typeface="American Typewriter"/>
            </a:endParaRPr>
          </a:p>
        </p:txBody>
      </p:sp>
    </p:spTree>
    <p:extLst>
      <p:ext uri="{BB962C8B-B14F-4D97-AF65-F5344CB8AC3E}">
        <p14:creationId xmlns:p14="http://schemas.microsoft.com/office/powerpoint/2010/main" val="17372307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199" y="21340"/>
            <a:ext cx="11056938" cy="1143000"/>
          </a:xfrm>
        </p:spPr>
        <p:txBody>
          <a:bodyPr/>
          <a:lstStyle/>
          <a:p>
            <a:pPr algn="ctr"/>
            <a:r>
              <a:rPr lang="en-US" sz="4500" b="1" dirty="0">
                <a:solidFill>
                  <a:schemeClr val="tx1"/>
                </a:solidFill>
              </a:rPr>
              <a:t>Exercise: </a:t>
            </a:r>
            <a:r>
              <a:rPr lang="en-US" sz="4500" b="1" dirty="0" smtClean="0">
                <a:solidFill>
                  <a:schemeClr val="tx1"/>
                </a:solidFill>
              </a:rPr>
              <a:t>Increase Your Wealth</a:t>
            </a:r>
            <a:endParaRPr lang="en-US" sz="4500" b="1" dirty="0">
              <a:solidFill>
                <a:schemeClr val="tx1"/>
              </a:solidFill>
            </a:endParaRPr>
          </a:p>
        </p:txBody>
      </p:sp>
      <p:sp>
        <p:nvSpPr>
          <p:cNvPr id="3" name="Content Placeholder 2"/>
          <p:cNvSpPr>
            <a:spLocks noGrp="1"/>
          </p:cNvSpPr>
          <p:nvPr>
            <p:ph idx="1"/>
          </p:nvPr>
        </p:nvSpPr>
        <p:spPr>
          <a:xfrm>
            <a:off x="669396" y="1498153"/>
            <a:ext cx="11078104" cy="4208198"/>
          </a:xfrm>
        </p:spPr>
        <p:txBody>
          <a:bodyPr>
            <a:noAutofit/>
          </a:bodyPr>
          <a:lstStyle/>
          <a:p>
            <a:pPr marL="0" indent="0">
              <a:buNone/>
            </a:pPr>
            <a:r>
              <a:rPr lang="en-US" sz="2400" dirty="0" smtClean="0">
                <a:solidFill>
                  <a:schemeClr val="tx1">
                    <a:lumMod val="95000"/>
                  </a:schemeClr>
                </a:solidFill>
              </a:rPr>
              <a:t>Four </a:t>
            </a:r>
            <a:r>
              <a:rPr lang="en-US" sz="2400" smtClean="0">
                <a:solidFill>
                  <a:schemeClr val="tx1">
                    <a:lumMod val="95000"/>
                  </a:schemeClr>
                </a:solidFill>
              </a:rPr>
              <a:t>categories: material</a:t>
            </a:r>
            <a:r>
              <a:rPr lang="en-US" sz="2400" dirty="0" smtClean="0">
                <a:solidFill>
                  <a:schemeClr val="tx1">
                    <a:lumMod val="95000"/>
                  </a:schemeClr>
                </a:solidFill>
              </a:rPr>
              <a:t>, physical health, emotional health and vitality</a:t>
            </a:r>
            <a:endParaRPr lang="en-US" sz="2400" dirty="0">
              <a:solidFill>
                <a:schemeClr val="tx1">
                  <a:lumMod val="95000"/>
                </a:schemeClr>
              </a:solidFill>
            </a:endParaRPr>
          </a:p>
          <a:p>
            <a:pPr marL="0" indent="0">
              <a:buNone/>
            </a:pPr>
            <a:endParaRPr lang="en-US" sz="2400" dirty="0">
              <a:solidFill>
                <a:schemeClr val="tx1">
                  <a:lumMod val="95000"/>
                </a:schemeClr>
              </a:solidFill>
            </a:endParaRPr>
          </a:p>
          <a:p>
            <a:pPr marL="0" indent="0">
              <a:buNone/>
            </a:pPr>
            <a:r>
              <a:rPr lang="en-US" sz="2400" dirty="0" smtClean="0">
                <a:solidFill>
                  <a:schemeClr val="tx1">
                    <a:lumMod val="95000"/>
                  </a:schemeClr>
                </a:solidFill>
              </a:rPr>
              <a:t>Score yourself from 1 – 10 in the 4 categories on the Wealth Graph</a:t>
            </a:r>
            <a:endParaRPr lang="en-US" sz="2400" dirty="0">
              <a:solidFill>
                <a:schemeClr val="tx1">
                  <a:lumMod val="95000"/>
                </a:schemeClr>
              </a:solidFill>
            </a:endParaRPr>
          </a:p>
          <a:p>
            <a:pPr marL="0" indent="0">
              <a:buNone/>
            </a:pPr>
            <a:endParaRPr lang="en-US" sz="2400" dirty="0">
              <a:solidFill>
                <a:schemeClr val="tx1">
                  <a:lumMod val="95000"/>
                </a:schemeClr>
              </a:solidFill>
            </a:endParaRPr>
          </a:p>
          <a:p>
            <a:pPr marL="0" indent="0">
              <a:buNone/>
            </a:pPr>
            <a:r>
              <a:rPr lang="en-US" sz="2400" dirty="0" smtClean="0">
                <a:solidFill>
                  <a:schemeClr val="tx1">
                    <a:lumMod val="95000"/>
                  </a:schemeClr>
                </a:solidFill>
              </a:rPr>
              <a:t>Calculate your wealth potential percentage</a:t>
            </a:r>
          </a:p>
          <a:p>
            <a:pPr marL="0" indent="0">
              <a:buNone/>
            </a:pPr>
            <a:r>
              <a:rPr lang="en-US" sz="2400" dirty="0">
                <a:solidFill>
                  <a:schemeClr val="tx1">
                    <a:lumMod val="95000"/>
                  </a:schemeClr>
                </a:solidFill>
              </a:rPr>
              <a:t>	</a:t>
            </a:r>
            <a:r>
              <a:rPr lang="en-US" sz="2400" dirty="0" smtClean="0">
                <a:solidFill>
                  <a:schemeClr val="tx1">
                    <a:lumMod val="95000"/>
                  </a:schemeClr>
                </a:solidFill>
              </a:rPr>
              <a:t>- Add your scores in all 4 categories</a:t>
            </a:r>
          </a:p>
          <a:p>
            <a:pPr marL="0" indent="0">
              <a:buNone/>
            </a:pPr>
            <a:r>
              <a:rPr lang="en-US" sz="2400" dirty="0">
                <a:solidFill>
                  <a:schemeClr val="tx1">
                    <a:lumMod val="95000"/>
                  </a:schemeClr>
                </a:solidFill>
              </a:rPr>
              <a:t>	</a:t>
            </a:r>
            <a:r>
              <a:rPr lang="en-US" sz="2400" dirty="0" smtClean="0">
                <a:solidFill>
                  <a:schemeClr val="tx1">
                    <a:lumMod val="95000"/>
                  </a:schemeClr>
                </a:solidFill>
              </a:rPr>
              <a:t>- Divide that number by 40</a:t>
            </a:r>
            <a:endParaRPr lang="en-US" sz="2400" dirty="0">
              <a:solidFill>
                <a:schemeClr val="tx1">
                  <a:lumMod val="95000"/>
                </a:schemeClr>
              </a:solidFill>
            </a:endParaRPr>
          </a:p>
          <a:p>
            <a:pPr marL="544237" lvl="1" indent="0">
              <a:buNone/>
            </a:pPr>
            <a:endParaRPr lang="en-US" dirty="0">
              <a:solidFill>
                <a:schemeClr val="tx1">
                  <a:lumMod val="95000"/>
                </a:schemeClr>
              </a:solidFill>
            </a:endParaRPr>
          </a:p>
          <a:p>
            <a:pPr marL="0" indent="0">
              <a:buNone/>
            </a:pPr>
            <a:r>
              <a:rPr lang="en-US" sz="2400" dirty="0" smtClean="0">
                <a:solidFill>
                  <a:schemeClr val="tx1">
                    <a:lumMod val="95000"/>
                  </a:schemeClr>
                </a:solidFill>
              </a:rPr>
              <a:t>Write down actions you can take to become wealthier in all 4 categories</a:t>
            </a:r>
            <a:endParaRPr lang="en-US" sz="2400" dirty="0">
              <a:solidFill>
                <a:schemeClr val="tx1">
                  <a:lumMod val="95000"/>
                </a:schemeClr>
              </a:solidFill>
            </a:endParaRPr>
          </a:p>
        </p:txBody>
      </p:sp>
    </p:spTree>
    <p:extLst>
      <p:ext uri="{BB962C8B-B14F-4D97-AF65-F5344CB8AC3E}">
        <p14:creationId xmlns:p14="http://schemas.microsoft.com/office/powerpoint/2010/main" val="1274062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500"/>
                                        <p:tgtEl>
                                          <p:spTgt spid="3">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525199" y="0"/>
            <a:ext cx="11056938" cy="867833"/>
          </a:xfrm>
        </p:spPr>
        <p:txBody>
          <a:bodyPr/>
          <a:lstStyle/>
          <a:p>
            <a:r>
              <a:rPr lang="en-US" sz="4500" b="1" dirty="0"/>
              <a:t>Ask Yourself…</a:t>
            </a:r>
            <a:endParaRPr sz="4500" b="1" dirty="0"/>
          </a:p>
        </p:txBody>
      </p:sp>
      <p:sp>
        <p:nvSpPr>
          <p:cNvPr id="107523" name="Rectangle 3"/>
          <p:cNvSpPr>
            <a:spLocks noGrp="1" noChangeArrowheads="1"/>
          </p:cNvSpPr>
          <p:nvPr>
            <p:ph type="body" idx="1"/>
          </p:nvPr>
        </p:nvSpPr>
        <p:spPr>
          <a:xfrm>
            <a:off x="231597" y="1641838"/>
            <a:ext cx="11747500" cy="3711218"/>
          </a:xfrm>
        </p:spPr>
        <p:txBody>
          <a:bodyPr>
            <a:noAutofit/>
          </a:bodyPr>
          <a:lstStyle/>
          <a:p>
            <a:pPr marL="0" indent="0" algn="ctr">
              <a:lnSpc>
                <a:spcPct val="75000"/>
              </a:lnSpc>
              <a:buNone/>
            </a:pPr>
            <a:endParaRPr lang="en-US" sz="3200" b="1" dirty="0"/>
          </a:p>
          <a:p>
            <a:pPr marL="0" indent="0" algn="ctr">
              <a:lnSpc>
                <a:spcPct val="75000"/>
              </a:lnSpc>
              <a:buNone/>
            </a:pPr>
            <a:r>
              <a:rPr lang="en-US" sz="3200" b="1" dirty="0"/>
              <a:t>How can I </a:t>
            </a:r>
            <a:r>
              <a:rPr lang="en-US" sz="3200" b="1" dirty="0" err="1"/>
              <a:t>periodize</a:t>
            </a:r>
            <a:r>
              <a:rPr lang="en-US" sz="3200" b="1" dirty="0"/>
              <a:t> my work life?</a:t>
            </a:r>
          </a:p>
          <a:p>
            <a:pPr marL="544237" lvl="1" indent="0" algn="ctr">
              <a:lnSpc>
                <a:spcPct val="75000"/>
              </a:lnSpc>
              <a:buNone/>
            </a:pPr>
            <a:r>
              <a:rPr lang="en-US" b="1" dirty="0"/>
              <a:t>Don’t make the rookie mistake of going hard all the time</a:t>
            </a:r>
          </a:p>
          <a:p>
            <a:pPr marL="0" indent="0" algn="ctr">
              <a:lnSpc>
                <a:spcPct val="75000"/>
              </a:lnSpc>
              <a:buNone/>
            </a:pPr>
            <a:endParaRPr lang="en-US" sz="3200" b="1" dirty="0" smtClean="0"/>
          </a:p>
          <a:p>
            <a:pPr marL="0" indent="0" algn="ctr">
              <a:lnSpc>
                <a:spcPct val="75000"/>
              </a:lnSpc>
              <a:buNone/>
            </a:pPr>
            <a:endParaRPr lang="en-US" sz="3200" b="1" dirty="0"/>
          </a:p>
          <a:p>
            <a:pPr marL="0" indent="0" algn="ctr">
              <a:lnSpc>
                <a:spcPct val="75000"/>
              </a:lnSpc>
              <a:buNone/>
            </a:pPr>
            <a:r>
              <a:rPr lang="en-US" sz="3200" b="1" dirty="0" smtClean="0"/>
              <a:t>How can I increase all the forms of wealth in my life?</a:t>
            </a:r>
          </a:p>
          <a:p>
            <a:pPr marL="0" indent="0" algn="ctr">
              <a:lnSpc>
                <a:spcPct val="75000"/>
              </a:lnSpc>
              <a:buNone/>
            </a:pPr>
            <a:endParaRPr lang="en-US" sz="3200" b="1" dirty="0"/>
          </a:p>
          <a:p>
            <a:pPr marL="0" indent="0" algn="ctr">
              <a:lnSpc>
                <a:spcPct val="75000"/>
              </a:lnSpc>
              <a:buNone/>
            </a:pPr>
            <a:r>
              <a:rPr lang="en-US" sz="3200" b="1" dirty="0"/>
              <a:t>So…</a:t>
            </a:r>
          </a:p>
        </p:txBody>
      </p:sp>
    </p:spTree>
    <p:extLst>
      <p:ext uri="{BB962C8B-B14F-4D97-AF65-F5344CB8AC3E}">
        <p14:creationId xmlns:p14="http://schemas.microsoft.com/office/powerpoint/2010/main" val="573750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animEffect transition="in" filter="dissolve">
                                      <p:cBhvr>
                                        <p:cTn id="7" dur="500"/>
                                        <p:tgtEl>
                                          <p:spTgt spid="107523">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7523">
                                            <p:txEl>
                                              <p:pRg st="2" end="2"/>
                                            </p:txEl>
                                          </p:spTgt>
                                        </p:tgtEl>
                                        <p:attrNameLst>
                                          <p:attrName>style.visibility</p:attrName>
                                        </p:attrNameLst>
                                      </p:cBhvr>
                                      <p:to>
                                        <p:strVal val="visible"/>
                                      </p:to>
                                    </p:set>
                                    <p:animEffect transition="in" filter="dissolve">
                                      <p:cBhvr>
                                        <p:cTn id="11" dur="500"/>
                                        <p:tgtEl>
                                          <p:spTgt spid="10752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7523">
                                            <p:txEl>
                                              <p:pRg st="5" end="5"/>
                                            </p:txEl>
                                          </p:spTgt>
                                        </p:tgtEl>
                                        <p:attrNameLst>
                                          <p:attrName>style.visibility</p:attrName>
                                        </p:attrNameLst>
                                      </p:cBhvr>
                                      <p:to>
                                        <p:strVal val="visible"/>
                                      </p:to>
                                    </p:set>
                                    <p:animEffect transition="in" filter="dissolve">
                                      <p:cBhvr>
                                        <p:cTn id="16" dur="500"/>
                                        <p:tgtEl>
                                          <p:spTgt spid="10752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07523">
                                            <p:txEl>
                                              <p:pRg st="7" end="7"/>
                                            </p:txEl>
                                          </p:spTgt>
                                        </p:tgtEl>
                                        <p:attrNameLst>
                                          <p:attrName>style.visibility</p:attrName>
                                        </p:attrNameLst>
                                      </p:cBhvr>
                                      <p:to>
                                        <p:strVal val="visible"/>
                                      </p:to>
                                    </p:set>
                                    <p:animEffect transition="in" filter="dissolve">
                                      <p:cBhvr>
                                        <p:cTn id="21" dur="500"/>
                                        <p:tgtEl>
                                          <p:spTgt spid="1075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nyon5_L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 name="Rectangle 59"/>
          <p:cNvSpPr/>
          <p:nvPr/>
        </p:nvSpPr>
        <p:spPr>
          <a:xfrm>
            <a:off x="6019024" y="3044279"/>
            <a:ext cx="153953" cy="769441"/>
          </a:xfrm>
          <a:prstGeom prst="rect">
            <a:avLst/>
          </a:prstGeom>
          <a:noFill/>
        </p:spPr>
        <p:txBody>
          <a:bodyPr wrap="none" lIns="76200" tIns="38100" rIns="76200" bIns="38100">
            <a:spAutoFit/>
          </a:bodyPr>
          <a:lstStyle/>
          <a:p>
            <a:pPr algn="ctr"/>
            <a:endParaRPr lang="en-US" sz="4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0" y="-18505"/>
            <a:ext cx="12192000" cy="1323439"/>
          </a:xfrm>
          <a:prstGeom prst="rect">
            <a:avLst/>
          </a:prstGeom>
          <a:noFill/>
        </p:spPr>
        <p:txBody>
          <a:bodyPr wrap="square" rtlCol="0">
            <a:spAutoFit/>
          </a:bodyPr>
          <a:lstStyle/>
          <a:p>
            <a:pPr algn="ctr"/>
            <a:r>
              <a:rPr lang="en-US" sz="4000" b="1" dirty="0">
                <a:solidFill>
                  <a:schemeClr val="bg1"/>
                </a:solidFill>
                <a:cs typeface="Verdana"/>
              </a:rPr>
              <a:t>What are you waiting </a:t>
            </a:r>
            <a:r>
              <a:rPr lang="en-US" sz="4000" b="1" dirty="0" smtClean="0">
                <a:solidFill>
                  <a:schemeClr val="bg1"/>
                </a:solidFill>
                <a:cs typeface="Verdana"/>
              </a:rPr>
              <a:t>for</a:t>
            </a:r>
            <a:r>
              <a:rPr lang="en-US" sz="4000" b="1" dirty="0">
                <a:solidFill>
                  <a:schemeClr val="bg1"/>
                </a:solidFill>
                <a:cs typeface="Verdana"/>
              </a:rPr>
              <a:t>?</a:t>
            </a:r>
          </a:p>
          <a:p>
            <a:pPr algn="ctr"/>
            <a:r>
              <a:rPr lang="en-US" sz="4000" b="1" dirty="0">
                <a:solidFill>
                  <a:schemeClr val="bg1"/>
                </a:solidFill>
                <a:cs typeface="Verdana"/>
              </a:rPr>
              <a:t>Go out and create your own adventure!</a:t>
            </a:r>
          </a:p>
        </p:txBody>
      </p:sp>
    </p:spTree>
    <p:extLst>
      <p:ext uri="{BB962C8B-B14F-4D97-AF65-F5344CB8AC3E}">
        <p14:creationId xmlns:p14="http://schemas.microsoft.com/office/powerpoint/2010/main" val="298943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7225" y="4701393"/>
            <a:ext cx="6124223" cy="91360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333" dirty="0">
                <a:solidFill>
                  <a:schemeClr val="tx1"/>
                </a:solidFill>
              </a:rPr>
              <a:t>Your capabilities</a:t>
            </a:r>
          </a:p>
        </p:txBody>
      </p:sp>
      <p:sp>
        <p:nvSpPr>
          <p:cNvPr id="5" name="Rounded Rectangle 4"/>
          <p:cNvSpPr/>
          <p:nvPr/>
        </p:nvSpPr>
        <p:spPr>
          <a:xfrm>
            <a:off x="7041448" y="4701393"/>
            <a:ext cx="4176889" cy="91360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cxnSp>
        <p:nvCxnSpPr>
          <p:cNvPr id="7" name="Straight Connector 6"/>
          <p:cNvCxnSpPr>
            <a:stCxn id="9" idx="2"/>
          </p:cNvCxnSpPr>
          <p:nvPr/>
        </p:nvCxnSpPr>
        <p:spPr>
          <a:xfrm>
            <a:off x="7009114" y="3106256"/>
            <a:ext cx="32334" cy="2508740"/>
          </a:xfrm>
          <a:prstGeom prst="line">
            <a:avLst/>
          </a:prstGeom>
          <a:ln w="762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12" idx="2"/>
          </p:cNvCxnSpPr>
          <p:nvPr/>
        </p:nvCxnSpPr>
        <p:spPr>
          <a:xfrm>
            <a:off x="11180115" y="3092145"/>
            <a:ext cx="52334" cy="1717877"/>
          </a:xfrm>
          <a:prstGeom prst="line">
            <a:avLst/>
          </a:prstGeom>
          <a:ln w="762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529784" y="2552258"/>
            <a:ext cx="958660" cy="553998"/>
          </a:xfrm>
          <a:prstGeom prst="rect">
            <a:avLst/>
          </a:prstGeom>
          <a:noFill/>
          <a:ln>
            <a:solidFill>
              <a:srgbClr val="000000"/>
            </a:solidFill>
          </a:ln>
          <a:effectLst>
            <a:glow rad="101600">
              <a:srgbClr val="FF0000">
                <a:alpha val="75000"/>
              </a:srgbClr>
            </a:glow>
            <a:outerShdw blurRad="50800" dist="38100" dir="2700000" algn="tl" rotWithShape="0">
              <a:srgbClr val="000000">
                <a:alpha val="43000"/>
              </a:srgbClr>
            </a:outerShdw>
          </a:effectLst>
        </p:spPr>
        <p:txBody>
          <a:bodyPr wrap="none" rtlCol="0">
            <a:spAutoFit/>
          </a:bodyPr>
          <a:lstStyle/>
          <a:p>
            <a:pPr algn="ctr"/>
            <a:r>
              <a:rPr lang="en-US" sz="1500" dirty="0"/>
              <a:t>Perceived</a:t>
            </a:r>
          </a:p>
          <a:p>
            <a:pPr algn="ctr"/>
            <a:r>
              <a:rPr lang="en-US" sz="1500" dirty="0"/>
              <a:t>Limit</a:t>
            </a:r>
          </a:p>
        </p:txBody>
      </p:sp>
      <p:sp>
        <p:nvSpPr>
          <p:cNvPr id="12" name="TextBox 11"/>
          <p:cNvSpPr txBox="1"/>
          <p:nvPr/>
        </p:nvSpPr>
        <p:spPr>
          <a:xfrm>
            <a:off x="10831301" y="2538147"/>
            <a:ext cx="697627" cy="553998"/>
          </a:xfrm>
          <a:prstGeom prst="rect">
            <a:avLst/>
          </a:prstGeom>
          <a:noFill/>
          <a:ln>
            <a:solidFill>
              <a:srgbClr val="000000"/>
            </a:solidFill>
          </a:ln>
          <a:effectLst>
            <a:glow rad="101600">
              <a:srgbClr val="FF0000">
                <a:alpha val="75000"/>
              </a:srgbClr>
            </a:glow>
            <a:outerShdw blurRad="50800" dist="38100" dir="2700000" algn="tl" rotWithShape="0">
              <a:srgbClr val="000000">
                <a:alpha val="43000"/>
              </a:srgbClr>
            </a:outerShdw>
          </a:effectLst>
        </p:spPr>
        <p:txBody>
          <a:bodyPr wrap="none" rtlCol="0">
            <a:spAutoFit/>
          </a:bodyPr>
          <a:lstStyle/>
          <a:p>
            <a:pPr algn="ctr"/>
            <a:r>
              <a:rPr lang="en-US" sz="1500" dirty="0"/>
              <a:t>Actual</a:t>
            </a:r>
          </a:p>
          <a:p>
            <a:pPr algn="ctr"/>
            <a:r>
              <a:rPr lang="en-US" sz="1500" dirty="0"/>
              <a:t>Limit</a:t>
            </a:r>
          </a:p>
        </p:txBody>
      </p:sp>
      <p:sp>
        <p:nvSpPr>
          <p:cNvPr id="17" name="TextBox 16"/>
          <p:cNvSpPr txBox="1"/>
          <p:nvPr/>
        </p:nvSpPr>
        <p:spPr>
          <a:xfrm>
            <a:off x="7733183" y="1170791"/>
            <a:ext cx="2946640" cy="461665"/>
          </a:xfrm>
          <a:prstGeom prst="rect">
            <a:avLst/>
          </a:prstGeom>
          <a:noFill/>
        </p:spPr>
        <p:txBody>
          <a:bodyPr wrap="none" rtlCol="0">
            <a:spAutoFit/>
          </a:bodyPr>
          <a:lstStyle/>
          <a:p>
            <a:r>
              <a:rPr lang="en-US" sz="2400" b="1" i="1" dirty="0"/>
              <a:t>Growth and Learning</a:t>
            </a:r>
          </a:p>
        </p:txBody>
      </p:sp>
      <p:sp>
        <p:nvSpPr>
          <p:cNvPr id="18" name="Down Arrow 17"/>
          <p:cNvSpPr/>
          <p:nvPr/>
        </p:nvSpPr>
        <p:spPr>
          <a:xfrm>
            <a:off x="8722725" y="1652423"/>
            <a:ext cx="790223" cy="746739"/>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9" name="Right Arrow 18"/>
          <p:cNvSpPr/>
          <p:nvPr/>
        </p:nvSpPr>
        <p:spPr>
          <a:xfrm>
            <a:off x="917225" y="5685562"/>
            <a:ext cx="6091888" cy="338667"/>
          </a:xfrm>
          <a:prstGeom prst="rightArrow">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0" name="Right Arrow 19"/>
          <p:cNvSpPr/>
          <p:nvPr/>
        </p:nvSpPr>
        <p:spPr>
          <a:xfrm>
            <a:off x="7055559" y="5685549"/>
            <a:ext cx="4124556" cy="338679"/>
          </a:xfrm>
          <a:prstGeom prst="rightArrow">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cxnSp>
        <p:nvCxnSpPr>
          <p:cNvPr id="14" name="Straight Connector 13"/>
          <p:cNvCxnSpPr/>
          <p:nvPr/>
        </p:nvCxnSpPr>
        <p:spPr>
          <a:xfrm>
            <a:off x="11223677" y="4510249"/>
            <a:ext cx="52334" cy="1528081"/>
          </a:xfrm>
          <a:prstGeom prst="line">
            <a:avLst/>
          </a:prstGeom>
          <a:ln w="762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a:stretch>
            <a:fillRect/>
          </a:stretch>
        </p:blipFill>
        <p:spPr>
          <a:xfrm>
            <a:off x="917225" y="608460"/>
            <a:ext cx="4851400" cy="2705100"/>
          </a:xfrm>
          <a:prstGeom prst="rect">
            <a:avLst/>
          </a:prstGeom>
        </p:spPr>
      </p:pic>
    </p:spTree>
    <p:extLst>
      <p:ext uri="{BB962C8B-B14F-4D97-AF65-F5344CB8AC3E}">
        <p14:creationId xmlns:p14="http://schemas.microsoft.com/office/powerpoint/2010/main" val="53062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9"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par>
                                <p:cTn id="27" presetID="9"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dissolve">
                                      <p:cBhvr>
                                        <p:cTn id="35" dur="500"/>
                                        <p:tgtEl>
                                          <p:spTgt spid="20"/>
                                        </p:tgtEl>
                                      </p:cBhvr>
                                    </p:animEffect>
                                  </p:childTnLst>
                                </p:cTn>
                              </p:par>
                              <p:par>
                                <p:cTn id="36" presetID="9"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ssolv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dissolv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2" grpId="0" animBg="1"/>
      <p:bldP spid="17" grpId="0"/>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0" y="652086"/>
            <a:ext cx="12262556" cy="686594"/>
          </a:xfrm>
        </p:spPr>
        <p:txBody>
          <a:bodyPr>
            <a:normAutofit fontScale="90000"/>
          </a:bodyPr>
          <a:lstStyle/>
          <a:p>
            <a:pPr algn="ctr" eaLnBrk="1" hangingPunct="1">
              <a:defRPr/>
            </a:pPr>
            <a:r>
              <a:rPr lang="en-US" sz="4500" b="1" dirty="0">
                <a:solidFill>
                  <a:schemeClr val="tx1"/>
                </a:solidFill>
                <a:latin typeface="+mn-lt"/>
                <a:cs typeface="Arial"/>
              </a:rPr>
              <a:t>What Are Your Perceived Limits?</a:t>
            </a:r>
            <a:endParaRPr sz="4500" b="1" dirty="0">
              <a:solidFill>
                <a:schemeClr val="tx1"/>
              </a:solidFill>
              <a:latin typeface="+mn-lt"/>
              <a:cs typeface="Arial"/>
            </a:endParaRPr>
          </a:p>
        </p:txBody>
      </p:sp>
      <p:sp>
        <p:nvSpPr>
          <p:cNvPr id="2" name="TextBox 1"/>
          <p:cNvSpPr txBox="1"/>
          <p:nvPr/>
        </p:nvSpPr>
        <p:spPr>
          <a:xfrm>
            <a:off x="4880934" y="2936969"/>
            <a:ext cx="1763889" cy="1631024"/>
          </a:xfrm>
          <a:prstGeom prst="rect">
            <a:avLst/>
          </a:prstGeom>
          <a:noFill/>
        </p:spPr>
        <p:txBody>
          <a:bodyPr wrap="square">
            <a:spAutoFit/>
          </a:bodyPr>
          <a:lstStyle/>
          <a:p>
            <a:pPr algn="ctr">
              <a:defRPr/>
            </a:pPr>
            <a:r>
              <a:rPr lang="en-US" sz="3200" b="1">
                <a:cs typeface="American Typewriter"/>
              </a:rPr>
              <a:t>Not enough time</a:t>
            </a:r>
            <a:endParaRPr lang="en-US" sz="3200" b="1" dirty="0">
              <a:cs typeface="American Typewriter"/>
            </a:endParaRPr>
          </a:p>
        </p:txBody>
      </p:sp>
      <p:sp>
        <p:nvSpPr>
          <p:cNvPr id="17" name="TextBox 16"/>
          <p:cNvSpPr txBox="1"/>
          <p:nvPr/>
        </p:nvSpPr>
        <p:spPr>
          <a:xfrm>
            <a:off x="5031176" y="2963090"/>
            <a:ext cx="2162104" cy="1077218"/>
          </a:xfrm>
          <a:prstGeom prst="rect">
            <a:avLst/>
          </a:prstGeom>
          <a:noFill/>
        </p:spPr>
        <p:txBody>
          <a:bodyPr wrap="square">
            <a:spAutoFit/>
          </a:bodyPr>
          <a:lstStyle/>
          <a:p>
            <a:pPr algn="ctr">
              <a:defRPr/>
            </a:pPr>
            <a:r>
              <a:rPr lang="en-US" sz="3200" b="1" dirty="0" smtClean="0">
                <a:cs typeface="American Typewriter"/>
              </a:rPr>
              <a:t>Can’t </a:t>
            </a:r>
            <a:r>
              <a:rPr lang="en-US" sz="3200" b="1" smtClean="0">
                <a:cs typeface="American Typewriter"/>
              </a:rPr>
              <a:t>find true love</a:t>
            </a:r>
            <a:endParaRPr lang="en-US" sz="3200" b="1" dirty="0">
              <a:cs typeface="American Typewriter"/>
            </a:endParaRPr>
          </a:p>
        </p:txBody>
      </p:sp>
      <p:sp>
        <p:nvSpPr>
          <p:cNvPr id="21" name="TextBox 20"/>
          <p:cNvSpPr txBox="1"/>
          <p:nvPr/>
        </p:nvSpPr>
        <p:spPr>
          <a:xfrm>
            <a:off x="4966942" y="2973345"/>
            <a:ext cx="2166047" cy="1569660"/>
          </a:xfrm>
          <a:prstGeom prst="rect">
            <a:avLst/>
          </a:prstGeom>
          <a:noFill/>
        </p:spPr>
        <p:txBody>
          <a:bodyPr wrap="square">
            <a:spAutoFit/>
          </a:bodyPr>
          <a:lstStyle/>
          <a:p>
            <a:pPr algn="ctr">
              <a:defRPr/>
            </a:pPr>
            <a:r>
              <a:rPr lang="en-US" sz="3200" b="1" dirty="0" smtClean="0">
                <a:cs typeface="American Typewriter"/>
              </a:rPr>
              <a:t>Too busy to focus on self-care</a:t>
            </a:r>
            <a:endParaRPr lang="en-US" sz="3200" b="1" dirty="0">
              <a:cs typeface="American Typewriter"/>
            </a:endParaRPr>
          </a:p>
        </p:txBody>
      </p:sp>
      <p:sp>
        <p:nvSpPr>
          <p:cNvPr id="22" name="TextBox 21"/>
          <p:cNvSpPr txBox="1"/>
          <p:nvPr/>
        </p:nvSpPr>
        <p:spPr>
          <a:xfrm>
            <a:off x="5369278" y="2884591"/>
            <a:ext cx="1763889" cy="1631024"/>
          </a:xfrm>
          <a:prstGeom prst="rect">
            <a:avLst/>
          </a:prstGeom>
          <a:noFill/>
        </p:spPr>
        <p:txBody>
          <a:bodyPr wrap="square">
            <a:spAutoFit/>
          </a:bodyPr>
          <a:lstStyle/>
          <a:p>
            <a:pPr algn="ctr">
              <a:defRPr/>
            </a:pPr>
            <a:r>
              <a:rPr lang="en-US" sz="3200" b="1">
                <a:cs typeface="American Typewriter"/>
              </a:rPr>
              <a:t>Can’t </a:t>
            </a:r>
            <a:r>
              <a:rPr lang="en-US" sz="3200" b="1" dirty="0">
                <a:cs typeface="American Typewriter"/>
              </a:rPr>
              <a:t>lose weight</a:t>
            </a:r>
          </a:p>
        </p:txBody>
      </p:sp>
      <p:sp>
        <p:nvSpPr>
          <p:cNvPr id="3" name="Oval 2"/>
          <p:cNvSpPr/>
          <p:nvPr/>
        </p:nvSpPr>
        <p:spPr>
          <a:xfrm>
            <a:off x="4456399" y="2358850"/>
            <a:ext cx="3187132" cy="2787261"/>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Tree>
    <p:extLst>
      <p:ext uri="{BB962C8B-B14F-4D97-AF65-F5344CB8AC3E}">
        <p14:creationId xmlns:p14="http://schemas.microsoft.com/office/powerpoint/2010/main" val="18331285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4349 0.01459 L -0.21107 0.25162 " pathEditMode="relative" rAng="0" ptsTypes="AA">
                                      <p:cBhvr>
                                        <p:cTn id="6" dur="2000" fill="hold"/>
                                        <p:tgtEl>
                                          <p:spTgt spid="2"/>
                                        </p:tgtEl>
                                        <p:attrNameLst>
                                          <p:attrName>ppt_x</p:attrName>
                                          <p:attrName>ppt_y</p:attrName>
                                        </p:attrNameLst>
                                      </p:cBhvr>
                                      <p:rCtr x="-12734" y="1185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5677 0.00671 L -0.38125 -0.0081 " pathEditMode="relative" rAng="0" ptsTypes="AA">
                                      <p:cBhvr>
                                        <p:cTn id="10" dur="2000" fill="hold"/>
                                        <p:tgtEl>
                                          <p:spTgt spid="17"/>
                                        </p:tgtEl>
                                        <p:attrNameLst>
                                          <p:attrName>ppt_x</p:attrName>
                                          <p:attrName>ppt_y</p:attrName>
                                        </p:attrNameLst>
                                      </p:cBhvr>
                                      <p:rCtr x="-16224" y="-74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2227 -0.01088 L 0.23307 0.24097 " pathEditMode="relative" rAng="0" ptsTypes="AA">
                                      <p:cBhvr>
                                        <p:cTn id="14" dur="2000" fill="hold"/>
                                        <p:tgtEl>
                                          <p:spTgt spid="21"/>
                                        </p:tgtEl>
                                        <p:attrNameLst>
                                          <p:attrName>ppt_x</p:attrName>
                                          <p:attrName>ppt_y</p:attrName>
                                        </p:attrNameLst>
                                      </p:cBhvr>
                                      <p:rCtr x="12760" y="1259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2018 -0.02361 L 0.34714 -0.01597 " pathEditMode="relative" rAng="0" ptsTypes="AA">
                                      <p:cBhvr>
                                        <p:cTn id="18" dur="2000" fill="hold"/>
                                        <p:tgtEl>
                                          <p:spTgt spid="22"/>
                                        </p:tgtEl>
                                        <p:attrNameLst>
                                          <p:attrName>ppt_x</p:attrName>
                                          <p:attrName>ppt_y</p:attrName>
                                        </p:attrNameLst>
                                      </p:cBhvr>
                                      <p:rCtr x="18359"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5941"/>
            <a:ext cx="10515600" cy="1325563"/>
          </a:xfrm>
        </p:spPr>
        <p:txBody>
          <a:bodyPr/>
          <a:lstStyle/>
          <a:p>
            <a:pPr algn="ctr"/>
            <a:r>
              <a:rPr lang="en-US" dirty="0" smtClean="0">
                <a:solidFill>
                  <a:schemeClr val="bg1"/>
                </a:solidFill>
              </a:rPr>
              <a:t>Squaw Peak</a:t>
            </a:r>
            <a:endParaRPr lang="en-US" dirty="0">
              <a:solidFill>
                <a:schemeClr val="bg1"/>
              </a:solidFill>
            </a:endParaRPr>
          </a:p>
        </p:txBody>
      </p:sp>
    </p:spTree>
    <p:extLst>
      <p:ext uri="{BB962C8B-B14F-4D97-AF65-F5344CB8AC3E}">
        <p14:creationId xmlns:p14="http://schemas.microsoft.com/office/powerpoint/2010/main" val="111709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7900" y="0"/>
            <a:ext cx="5143500" cy="6858000"/>
          </a:xfrm>
          <a:prstGeom prst="rect">
            <a:avLst/>
          </a:prstGeom>
        </p:spPr>
      </p:pic>
      <p:sp>
        <p:nvSpPr>
          <p:cNvPr id="5" name="TextBox 4"/>
          <p:cNvSpPr txBox="1"/>
          <p:nvPr/>
        </p:nvSpPr>
        <p:spPr>
          <a:xfrm>
            <a:off x="475488" y="969264"/>
            <a:ext cx="3017520" cy="4216539"/>
          </a:xfrm>
          <a:prstGeom prst="rect">
            <a:avLst/>
          </a:prstGeom>
          <a:noFill/>
        </p:spPr>
        <p:txBody>
          <a:bodyPr wrap="square" rtlCol="0">
            <a:spAutoFit/>
          </a:bodyPr>
          <a:lstStyle/>
          <a:p>
            <a:r>
              <a:rPr lang="en-US" sz="2800" dirty="0" smtClean="0"/>
              <a:t>Lee Thomason</a:t>
            </a:r>
          </a:p>
          <a:p>
            <a:endParaRPr lang="en-US" sz="2800" dirty="0"/>
          </a:p>
          <a:p>
            <a:r>
              <a:rPr lang="en-US" sz="2800" dirty="0" smtClean="0"/>
              <a:t>Age: 61</a:t>
            </a:r>
          </a:p>
          <a:p>
            <a:r>
              <a:rPr lang="en-US" sz="2800" dirty="0" smtClean="0"/>
              <a:t>Weight: 160 </a:t>
            </a:r>
            <a:r>
              <a:rPr lang="en-US" sz="2800" dirty="0" err="1" smtClean="0"/>
              <a:t>lbs</a:t>
            </a:r>
            <a:endParaRPr lang="en-US" sz="2800" dirty="0" smtClean="0"/>
          </a:p>
          <a:p>
            <a:endParaRPr lang="en-US" sz="2800" dirty="0"/>
          </a:p>
          <a:p>
            <a:r>
              <a:rPr lang="en-US" sz="2800" dirty="0" smtClean="0"/>
              <a:t>Weight 14 months ago:</a:t>
            </a:r>
          </a:p>
          <a:p>
            <a:endParaRPr lang="en-US" sz="2800" dirty="0" smtClean="0"/>
          </a:p>
          <a:p>
            <a:r>
              <a:rPr lang="en-US" sz="4400" dirty="0" smtClean="0"/>
              <a:t>240 </a:t>
            </a:r>
            <a:r>
              <a:rPr lang="en-US" sz="4400" dirty="0" err="1" smtClean="0"/>
              <a:t>lbs</a:t>
            </a:r>
            <a:endParaRPr lang="en-US" sz="4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6303" y="10299"/>
            <a:ext cx="3855697" cy="6858000"/>
          </a:xfrm>
          <a:prstGeom prst="rect">
            <a:avLst/>
          </a:prstGeom>
        </p:spPr>
      </p:pic>
    </p:spTree>
    <p:extLst>
      <p:ext uri="{BB962C8B-B14F-4D97-AF65-F5344CB8AC3E}">
        <p14:creationId xmlns:p14="http://schemas.microsoft.com/office/powerpoint/2010/main" val="22428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dissolve">
                                      <p:cBhvr>
                                        <p:cTn id="7" dur="500"/>
                                        <p:tgtEl>
                                          <p:spTgt spid="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dissolve">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dissolve">
                                      <p:cBhvr>
                                        <p:cTn id="15" dur="500"/>
                                        <p:tgtEl>
                                          <p:spTgt spid="5">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animEffect transition="in" filter="dissolve">
                                      <p:cBhvr>
                                        <p:cTn id="20" dur="500"/>
                                        <p:tgtEl>
                                          <p:spTgt spid="5">
                                            <p:txEl>
                                              <p:pRg st="7" end="7"/>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0" y="333691"/>
            <a:ext cx="12262556" cy="686594"/>
          </a:xfrm>
        </p:spPr>
        <p:txBody>
          <a:bodyPr>
            <a:normAutofit fontScale="90000"/>
          </a:bodyPr>
          <a:lstStyle/>
          <a:p>
            <a:pPr algn="ctr" eaLnBrk="1" hangingPunct="1">
              <a:defRPr/>
            </a:pPr>
            <a:r>
              <a:rPr lang="en-US" sz="4500" b="1" dirty="0">
                <a:solidFill>
                  <a:schemeClr val="tx1"/>
                </a:solidFill>
                <a:latin typeface="+mn-lt"/>
                <a:cs typeface="Arial"/>
              </a:rPr>
              <a:t>My Mission</a:t>
            </a:r>
            <a:endParaRPr sz="4500" b="1" dirty="0">
              <a:solidFill>
                <a:schemeClr val="tx1"/>
              </a:solidFill>
              <a:latin typeface="+mn-lt"/>
              <a:cs typeface="Arial"/>
            </a:endParaRPr>
          </a:p>
        </p:txBody>
      </p:sp>
      <p:sp>
        <p:nvSpPr>
          <p:cNvPr id="2" name="TextBox 1"/>
          <p:cNvSpPr txBox="1"/>
          <p:nvPr/>
        </p:nvSpPr>
        <p:spPr>
          <a:xfrm>
            <a:off x="822159" y="2195555"/>
            <a:ext cx="10615863" cy="2656818"/>
          </a:xfrm>
          <a:prstGeom prst="rect">
            <a:avLst/>
          </a:prstGeom>
          <a:noFill/>
        </p:spPr>
        <p:txBody>
          <a:bodyPr wrap="square">
            <a:spAutoFit/>
          </a:bodyPr>
          <a:lstStyle/>
          <a:p>
            <a:pPr algn="ctr">
              <a:defRPr/>
            </a:pPr>
            <a:r>
              <a:rPr lang="en-US" sz="3333" b="1" dirty="0" smtClean="0">
                <a:cs typeface="American Typewriter"/>
              </a:rPr>
              <a:t>Help </a:t>
            </a:r>
            <a:r>
              <a:rPr lang="en-US" sz="3333" b="1" dirty="0" smtClean="0">
                <a:cs typeface="American Typewriter"/>
              </a:rPr>
              <a:t>you</a:t>
            </a:r>
            <a:r>
              <a:rPr lang="en-US" sz="3333" b="1" dirty="0" smtClean="0">
                <a:cs typeface="American Typewriter"/>
              </a:rPr>
              <a:t> </a:t>
            </a:r>
            <a:r>
              <a:rPr lang="en-US" sz="3333" b="1" dirty="0" smtClean="0">
                <a:cs typeface="American Typewriter"/>
              </a:rPr>
              <a:t>think about </a:t>
            </a:r>
            <a:r>
              <a:rPr lang="en-US" sz="3333" b="1" dirty="0" smtClean="0">
                <a:cs typeface="American Typewriter"/>
              </a:rPr>
              <a:t>why you </a:t>
            </a:r>
            <a:r>
              <a:rPr lang="en-US" sz="3333" b="1" dirty="0" smtClean="0">
                <a:cs typeface="American Typewriter"/>
              </a:rPr>
              <a:t>do what </a:t>
            </a:r>
            <a:r>
              <a:rPr lang="en-US" sz="3333" b="1" dirty="0" smtClean="0">
                <a:cs typeface="American Typewriter"/>
              </a:rPr>
              <a:t>you</a:t>
            </a:r>
            <a:r>
              <a:rPr lang="en-US" sz="3333" b="1" dirty="0" smtClean="0">
                <a:cs typeface="American Typewriter"/>
              </a:rPr>
              <a:t> </a:t>
            </a:r>
            <a:r>
              <a:rPr lang="en-US" sz="3333" b="1" dirty="0" smtClean="0">
                <a:cs typeface="American Typewriter"/>
              </a:rPr>
              <a:t>do</a:t>
            </a:r>
          </a:p>
          <a:p>
            <a:pPr algn="ctr">
              <a:defRPr/>
            </a:pPr>
            <a:endParaRPr lang="en-US" sz="3333" b="1" dirty="0">
              <a:cs typeface="American Typewriter"/>
            </a:endParaRPr>
          </a:p>
          <a:p>
            <a:pPr algn="ctr">
              <a:defRPr/>
            </a:pPr>
            <a:r>
              <a:rPr lang="en-US" sz="3333" b="1" dirty="0" smtClean="0">
                <a:cs typeface="American Typewriter"/>
              </a:rPr>
              <a:t>and</a:t>
            </a:r>
          </a:p>
          <a:p>
            <a:pPr algn="ctr">
              <a:defRPr/>
            </a:pPr>
            <a:endParaRPr lang="en-US" sz="3333" b="1" dirty="0">
              <a:cs typeface="American Typewriter"/>
            </a:endParaRPr>
          </a:p>
          <a:p>
            <a:pPr algn="ctr">
              <a:defRPr/>
            </a:pPr>
            <a:r>
              <a:rPr lang="en-US" sz="3333" b="1" dirty="0" smtClean="0">
                <a:cs typeface="American Typewriter"/>
              </a:rPr>
              <a:t>Help </a:t>
            </a:r>
            <a:r>
              <a:rPr lang="en-US" sz="3333" b="1" dirty="0" smtClean="0">
                <a:cs typeface="American Typewriter"/>
              </a:rPr>
              <a:t>you</a:t>
            </a:r>
            <a:r>
              <a:rPr lang="en-US" sz="3333" b="1" dirty="0" smtClean="0">
                <a:cs typeface="American Typewriter"/>
              </a:rPr>
              <a:t> </a:t>
            </a:r>
            <a:r>
              <a:rPr lang="en-US" sz="3333" b="1" dirty="0" smtClean="0">
                <a:cs typeface="American Typewriter"/>
              </a:rPr>
              <a:t>add passion and drive to </a:t>
            </a:r>
            <a:r>
              <a:rPr lang="en-US" sz="3333" b="1" dirty="0" smtClean="0">
                <a:cs typeface="American Typewriter"/>
              </a:rPr>
              <a:t>your</a:t>
            </a:r>
            <a:r>
              <a:rPr lang="en-US" sz="3333" b="1" dirty="0" smtClean="0">
                <a:cs typeface="American Typewriter"/>
              </a:rPr>
              <a:t> life</a:t>
            </a:r>
            <a:endParaRPr lang="en-US" sz="3333" b="1" dirty="0">
              <a:cs typeface="American Typewriter"/>
            </a:endParaRPr>
          </a:p>
        </p:txBody>
      </p:sp>
    </p:spTree>
    <p:extLst>
      <p:ext uri="{BB962C8B-B14F-4D97-AF65-F5344CB8AC3E}">
        <p14:creationId xmlns:p14="http://schemas.microsoft.com/office/powerpoint/2010/main" val="20441571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466693" y="147100"/>
            <a:ext cx="11725308" cy="784830"/>
          </a:xfrm>
          <a:prstGeom prst="rect">
            <a:avLst/>
          </a:prstGeom>
          <a:noFill/>
        </p:spPr>
        <p:txBody>
          <a:bodyPr wrap="square" rtlCol="0">
            <a:spAutoFit/>
          </a:bodyPr>
          <a:lstStyle/>
          <a:p>
            <a:r>
              <a:rPr lang="en-US" sz="4500" b="1" dirty="0" err="1">
                <a:latin typeface="Verdana"/>
                <a:cs typeface="Verdana"/>
              </a:rPr>
              <a:t>Meb</a:t>
            </a:r>
            <a:r>
              <a:rPr lang="en-US" sz="4500" b="1" dirty="0">
                <a:latin typeface="Verdana"/>
                <a:cs typeface="Verdana"/>
              </a:rPr>
              <a:t> </a:t>
            </a:r>
            <a:r>
              <a:rPr lang="en-US" sz="4500" b="1" dirty="0" err="1">
                <a:latin typeface="Verdana"/>
                <a:cs typeface="Verdana"/>
              </a:rPr>
              <a:t>Keflezighi</a:t>
            </a:r>
            <a:endParaRPr lang="en-US" sz="4500" b="1" dirty="0">
              <a:latin typeface="Verdana"/>
              <a:cs typeface="Verdana"/>
            </a:endParaRPr>
          </a:p>
        </p:txBody>
      </p:sp>
      <p:sp>
        <p:nvSpPr>
          <p:cNvPr id="60" name="Rectangle 59"/>
          <p:cNvSpPr/>
          <p:nvPr/>
        </p:nvSpPr>
        <p:spPr>
          <a:xfrm>
            <a:off x="6019024" y="3044279"/>
            <a:ext cx="153953" cy="769441"/>
          </a:xfrm>
          <a:prstGeom prst="rect">
            <a:avLst/>
          </a:prstGeom>
          <a:noFill/>
        </p:spPr>
        <p:txBody>
          <a:bodyPr wrap="none" lIns="76200" tIns="38100" rIns="76200" bIns="38100">
            <a:spAutoFit/>
          </a:bodyPr>
          <a:lstStyle/>
          <a:p>
            <a:pPr algn="ctr"/>
            <a:endParaRPr lang="en-US" sz="4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TextBox 9"/>
          <p:cNvSpPr txBox="1"/>
          <p:nvPr/>
        </p:nvSpPr>
        <p:spPr>
          <a:xfrm>
            <a:off x="544816" y="1369317"/>
            <a:ext cx="5297184" cy="5503366"/>
          </a:xfrm>
          <a:prstGeom prst="rect">
            <a:avLst/>
          </a:prstGeom>
          <a:noFill/>
        </p:spPr>
        <p:txBody>
          <a:bodyPr wrap="square" rtlCol="0">
            <a:spAutoFit/>
          </a:bodyPr>
          <a:lstStyle/>
          <a:p>
            <a:r>
              <a:rPr lang="en-US" sz="2333" dirty="0">
                <a:cs typeface="American Typewriter"/>
              </a:rPr>
              <a:t>Only person to win an Olympic medal, the NYC Marathon and the Boston Marathon</a:t>
            </a:r>
          </a:p>
          <a:p>
            <a:endParaRPr lang="en-US" sz="2333" dirty="0">
              <a:cs typeface="American Typewriter"/>
            </a:endParaRPr>
          </a:p>
          <a:p>
            <a:r>
              <a:rPr lang="en-US" sz="2333" dirty="0">
                <a:cs typeface="American Typewriter"/>
              </a:rPr>
              <a:t>Won the 2014 Boston Marathon at age 38 (oldest men’s champion since 1931)</a:t>
            </a:r>
          </a:p>
          <a:p>
            <a:endParaRPr lang="en-US" sz="2333" dirty="0">
              <a:cs typeface="American Typewriter"/>
            </a:endParaRPr>
          </a:p>
          <a:p>
            <a:r>
              <a:rPr lang="en-US" sz="2333" u="sng" dirty="0">
                <a:cs typeface="American Typewriter"/>
              </a:rPr>
              <a:t>Key to winning Boston 2014:</a:t>
            </a:r>
          </a:p>
          <a:p>
            <a:r>
              <a:rPr lang="en-US" sz="2333" dirty="0">
                <a:cs typeface="American Typewriter"/>
              </a:rPr>
              <a:t> - “Allow adequate recovery between hard sessions”</a:t>
            </a:r>
          </a:p>
          <a:p>
            <a:endParaRPr lang="en-US" sz="2333" dirty="0">
              <a:cs typeface="American Typewriter"/>
            </a:endParaRPr>
          </a:p>
          <a:p>
            <a:r>
              <a:rPr lang="en-US" sz="2333" dirty="0">
                <a:cs typeface="American Typewriter"/>
              </a:rPr>
              <a:t> - “It’s all about staying healthy”</a:t>
            </a:r>
          </a:p>
          <a:p>
            <a:endParaRPr lang="en-US" sz="2000" dirty="0">
              <a:latin typeface="American Typewriter"/>
              <a:cs typeface="American Typewriter"/>
            </a:endParaRPr>
          </a:p>
          <a:p>
            <a:endParaRPr lang="en-US" sz="2000" dirty="0">
              <a:latin typeface="American Typewriter"/>
              <a:cs typeface="American Typewriter"/>
            </a:endParaRPr>
          </a:p>
          <a:p>
            <a:endParaRPr lang="en-US" sz="2000" dirty="0">
              <a:latin typeface="American Typewriter"/>
              <a:cs typeface="American Typewriter"/>
            </a:endParaRPr>
          </a:p>
          <a:p>
            <a:endParaRPr lang="en-US" sz="2000" dirty="0">
              <a:latin typeface="American Typewriter"/>
              <a:cs typeface="American Typewriter"/>
            </a:endParaRPr>
          </a:p>
          <a:p>
            <a:endParaRPr lang="en-US" sz="1500" dirty="0"/>
          </a:p>
        </p:txBody>
      </p:sp>
      <p:pic>
        <p:nvPicPr>
          <p:cNvPr id="16" name="Picture 15" descr="Screen shot 2014-11-29 at 8.44.11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61938" y="1369317"/>
            <a:ext cx="6081889" cy="3417078"/>
          </a:xfrm>
          <a:prstGeom prst="rect">
            <a:avLst/>
          </a:prstGeom>
        </p:spPr>
      </p:pic>
    </p:spTree>
    <p:extLst>
      <p:ext uri="{BB962C8B-B14F-4D97-AF65-F5344CB8AC3E}">
        <p14:creationId xmlns:p14="http://schemas.microsoft.com/office/powerpoint/2010/main" val="35167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ssolv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dissolv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dissolve">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dissolve">
                                      <p:cBhvr>
                                        <p:cTn id="2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199" y="7052"/>
            <a:ext cx="11056938" cy="1143000"/>
          </a:xfrm>
        </p:spPr>
        <p:txBody>
          <a:bodyPr/>
          <a:lstStyle/>
          <a:p>
            <a:pPr algn="ctr"/>
            <a:r>
              <a:rPr lang="en-US" sz="4500" b="1" dirty="0" err="1">
                <a:solidFill>
                  <a:schemeClr val="tx1"/>
                </a:solidFill>
              </a:rPr>
              <a:t>Meb’s</a:t>
            </a:r>
            <a:r>
              <a:rPr lang="en-US" sz="4500" b="1" dirty="0">
                <a:solidFill>
                  <a:schemeClr val="tx1"/>
                </a:solidFill>
              </a:rPr>
              <a:t> View of Recovery</a:t>
            </a:r>
          </a:p>
        </p:txBody>
      </p:sp>
      <p:sp>
        <p:nvSpPr>
          <p:cNvPr id="3" name="Content Placeholder 2"/>
          <p:cNvSpPr>
            <a:spLocks noGrp="1"/>
          </p:cNvSpPr>
          <p:nvPr>
            <p:ph idx="1"/>
          </p:nvPr>
        </p:nvSpPr>
        <p:spPr>
          <a:xfrm>
            <a:off x="669396" y="1368865"/>
            <a:ext cx="11078104" cy="4208198"/>
          </a:xfrm>
        </p:spPr>
        <p:txBody>
          <a:bodyPr>
            <a:normAutofit lnSpcReduction="10000"/>
          </a:bodyPr>
          <a:lstStyle/>
          <a:p>
            <a:pPr marL="0" indent="0" algn="ctr">
              <a:lnSpc>
                <a:spcPct val="120000"/>
              </a:lnSpc>
              <a:buNone/>
            </a:pPr>
            <a:r>
              <a:rPr lang="en-US" sz="2500" dirty="0">
                <a:solidFill>
                  <a:schemeClr val="tx1">
                    <a:lumMod val="95000"/>
                  </a:schemeClr>
                </a:solidFill>
              </a:rPr>
              <a:t>“</a:t>
            </a:r>
            <a:r>
              <a:rPr lang="en-US" sz="2500" b="1" u="sng" dirty="0">
                <a:solidFill>
                  <a:schemeClr val="tx1">
                    <a:lumMod val="95000"/>
                  </a:schemeClr>
                </a:solidFill>
              </a:rPr>
              <a:t>Recovery is the </a:t>
            </a:r>
            <a:r>
              <a:rPr lang="en-US" sz="2500" b="1" u="sng" dirty="0" smtClean="0">
                <a:solidFill>
                  <a:schemeClr val="tx1">
                    <a:lumMod val="95000"/>
                  </a:schemeClr>
                </a:solidFill>
              </a:rPr>
              <a:t>glue</a:t>
            </a:r>
            <a:r>
              <a:rPr lang="en-US" sz="2500" dirty="0" smtClean="0">
                <a:solidFill>
                  <a:schemeClr val="tx1">
                    <a:lumMod val="95000"/>
                  </a:schemeClr>
                </a:solidFill>
              </a:rPr>
              <a:t> that </a:t>
            </a:r>
            <a:r>
              <a:rPr lang="en-US" sz="2500" dirty="0">
                <a:solidFill>
                  <a:schemeClr val="tx1">
                    <a:lumMod val="95000"/>
                  </a:schemeClr>
                </a:solidFill>
              </a:rPr>
              <a:t>holds all the elements of your running program together. Without it, you won’t get the full benefits of the hard work you do.”</a:t>
            </a:r>
          </a:p>
          <a:p>
            <a:pPr marL="0" indent="0" algn="ctr">
              <a:lnSpc>
                <a:spcPct val="120000"/>
              </a:lnSpc>
              <a:buNone/>
            </a:pPr>
            <a:endParaRPr lang="en-US" sz="2500" dirty="0">
              <a:solidFill>
                <a:schemeClr val="tx1">
                  <a:lumMod val="95000"/>
                </a:schemeClr>
              </a:solidFill>
            </a:endParaRPr>
          </a:p>
          <a:p>
            <a:pPr marL="0" indent="0" algn="ctr">
              <a:lnSpc>
                <a:spcPct val="120000"/>
              </a:lnSpc>
              <a:buNone/>
            </a:pPr>
            <a:r>
              <a:rPr lang="en-US" sz="2500" dirty="0">
                <a:solidFill>
                  <a:schemeClr val="tx1">
                    <a:lumMod val="95000"/>
                  </a:schemeClr>
                </a:solidFill>
              </a:rPr>
              <a:t>“A lot of runners don’t realize that it’s </a:t>
            </a:r>
            <a:r>
              <a:rPr lang="en-US" sz="2500" b="1" u="sng" dirty="0">
                <a:solidFill>
                  <a:schemeClr val="tx1">
                    <a:lumMod val="95000"/>
                  </a:schemeClr>
                </a:solidFill>
              </a:rPr>
              <a:t>not while you’re </a:t>
            </a:r>
            <a:r>
              <a:rPr lang="en-US" sz="2500" b="1" u="sng" dirty="0" smtClean="0">
                <a:solidFill>
                  <a:schemeClr val="tx1">
                    <a:lumMod val="95000"/>
                  </a:schemeClr>
                </a:solidFill>
              </a:rPr>
              <a:t>running</a:t>
            </a:r>
            <a:r>
              <a:rPr lang="en-US" sz="2500" dirty="0" smtClean="0">
                <a:solidFill>
                  <a:schemeClr val="tx1">
                    <a:lumMod val="95000"/>
                  </a:schemeClr>
                </a:solidFill>
              </a:rPr>
              <a:t> that </a:t>
            </a:r>
            <a:r>
              <a:rPr lang="en-US" sz="2500" dirty="0">
                <a:solidFill>
                  <a:schemeClr val="tx1">
                    <a:lumMod val="95000"/>
                  </a:schemeClr>
                </a:solidFill>
              </a:rPr>
              <a:t>you get in better shape.”</a:t>
            </a:r>
          </a:p>
          <a:p>
            <a:pPr marL="0" indent="0" algn="ctr">
              <a:lnSpc>
                <a:spcPct val="120000"/>
              </a:lnSpc>
              <a:buNone/>
            </a:pPr>
            <a:endParaRPr lang="en-US" sz="2500" dirty="0">
              <a:solidFill>
                <a:schemeClr val="tx1">
                  <a:lumMod val="95000"/>
                </a:schemeClr>
              </a:solidFill>
            </a:endParaRPr>
          </a:p>
          <a:p>
            <a:pPr marL="0" indent="0" algn="ctr">
              <a:lnSpc>
                <a:spcPct val="120000"/>
              </a:lnSpc>
              <a:buNone/>
            </a:pPr>
            <a:r>
              <a:rPr lang="en-US" sz="2500" dirty="0">
                <a:solidFill>
                  <a:schemeClr val="tx1">
                    <a:lumMod val="95000"/>
                  </a:schemeClr>
                </a:solidFill>
              </a:rPr>
              <a:t>“Being as </a:t>
            </a:r>
            <a:r>
              <a:rPr lang="en-US" sz="2500" b="1" u="sng" dirty="0">
                <a:solidFill>
                  <a:schemeClr val="tx1">
                    <a:lumMod val="95000"/>
                  </a:schemeClr>
                </a:solidFill>
              </a:rPr>
              <a:t>dedicated to your </a:t>
            </a:r>
            <a:r>
              <a:rPr lang="en-US" sz="2500" b="1" u="sng" dirty="0" smtClean="0">
                <a:solidFill>
                  <a:schemeClr val="tx1">
                    <a:lumMod val="95000"/>
                  </a:schemeClr>
                </a:solidFill>
              </a:rPr>
              <a:t>recovery</a:t>
            </a:r>
            <a:r>
              <a:rPr lang="en-US" sz="2500" dirty="0" smtClean="0">
                <a:solidFill>
                  <a:schemeClr val="tx1">
                    <a:lumMod val="95000"/>
                  </a:schemeClr>
                </a:solidFill>
              </a:rPr>
              <a:t> as </a:t>
            </a:r>
            <a:r>
              <a:rPr lang="en-US" sz="2500" dirty="0">
                <a:solidFill>
                  <a:schemeClr val="tx1">
                    <a:lumMod val="95000"/>
                  </a:schemeClr>
                </a:solidFill>
              </a:rPr>
              <a:t>you are to your harder workouts will allow you to perform at your max.”</a:t>
            </a:r>
          </a:p>
        </p:txBody>
      </p:sp>
      <p:sp>
        <p:nvSpPr>
          <p:cNvPr id="9" name="TextBox 8"/>
          <p:cNvSpPr txBox="1"/>
          <p:nvPr/>
        </p:nvSpPr>
        <p:spPr>
          <a:xfrm>
            <a:off x="7334179" y="6161903"/>
            <a:ext cx="4801380" cy="502573"/>
          </a:xfrm>
          <a:prstGeom prst="rect">
            <a:avLst/>
          </a:prstGeom>
          <a:noFill/>
        </p:spPr>
        <p:txBody>
          <a:bodyPr wrap="square" rtlCol="0">
            <a:spAutoFit/>
          </a:bodyPr>
          <a:lstStyle/>
          <a:p>
            <a:pPr algn="r"/>
            <a:r>
              <a:rPr lang="en-US" sz="1333" dirty="0"/>
              <a:t>  * Quotes taken from the book </a:t>
            </a:r>
            <a:r>
              <a:rPr lang="en-US" sz="1333" i="1" dirty="0" err="1"/>
              <a:t>Meb</a:t>
            </a:r>
            <a:r>
              <a:rPr lang="en-US" sz="1333" i="1" dirty="0"/>
              <a:t> for Mortals</a:t>
            </a:r>
            <a:r>
              <a:rPr lang="en-US" sz="1333" dirty="0"/>
              <a:t> by </a:t>
            </a:r>
            <a:r>
              <a:rPr lang="en-US" sz="1333" dirty="0" err="1"/>
              <a:t>Meb</a:t>
            </a:r>
            <a:r>
              <a:rPr lang="en-US" sz="1333" dirty="0"/>
              <a:t> </a:t>
            </a:r>
            <a:r>
              <a:rPr lang="en-US" sz="1333" dirty="0" err="1"/>
              <a:t>Keflezighi</a:t>
            </a:r>
            <a:r>
              <a:rPr lang="en-US" sz="1333" dirty="0"/>
              <a:t> and Scott Douglas</a:t>
            </a:r>
            <a:endParaRPr lang="en-US" sz="1333" i="1" dirty="0"/>
          </a:p>
        </p:txBody>
      </p:sp>
    </p:spTree>
    <p:extLst>
      <p:ext uri="{BB962C8B-B14F-4D97-AF65-F5344CB8AC3E}">
        <p14:creationId xmlns:p14="http://schemas.microsoft.com/office/powerpoint/2010/main" val="306140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dissolve">
                                      <p:cBhvr>
                                        <p:cTn id="2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6470</TotalTime>
  <Words>2082</Words>
  <Application>Microsoft Macintosh PowerPoint</Application>
  <PresentationFormat>Widescreen</PresentationFormat>
  <Paragraphs>252</Paragraphs>
  <Slides>28</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American Typewriter</vt:lpstr>
      <vt:lpstr>Calibri</vt:lpstr>
      <vt:lpstr>Chalkduster</vt:lpstr>
      <vt:lpstr>Corbel</vt:lpstr>
      <vt:lpstr>Engravers MT</vt:lpstr>
      <vt:lpstr>Monotype Corsiva</vt:lpstr>
      <vt:lpstr>ＭＳ Ｐゴシック</vt:lpstr>
      <vt:lpstr>Verdana</vt:lpstr>
      <vt:lpstr>Arial</vt:lpstr>
      <vt:lpstr>Depth</vt:lpstr>
      <vt:lpstr>PowerPoint Presentation</vt:lpstr>
      <vt:lpstr>I’m Not Your Typical Business Presenter</vt:lpstr>
      <vt:lpstr>PowerPoint Presentation</vt:lpstr>
      <vt:lpstr>What Are Your Perceived Limits?</vt:lpstr>
      <vt:lpstr>Squaw Peak</vt:lpstr>
      <vt:lpstr>PowerPoint Presentation</vt:lpstr>
      <vt:lpstr>My Mission</vt:lpstr>
      <vt:lpstr>PowerPoint Presentation</vt:lpstr>
      <vt:lpstr>Meb’s View of Recovery</vt:lpstr>
      <vt:lpstr>Rookie Runner Mistake</vt:lpstr>
      <vt:lpstr>The Secret to Optimal Performance:</vt:lpstr>
      <vt:lpstr>PowerPoint Presentation</vt:lpstr>
      <vt:lpstr>PowerPoint Presentation</vt:lpstr>
      <vt:lpstr>Other Examples of Periodization</vt:lpstr>
      <vt:lpstr>To Do lists are great   But how about…</vt:lpstr>
      <vt:lpstr>Make A List of  To Don’ts</vt:lpstr>
      <vt:lpstr>Periodize Your Day</vt:lpstr>
      <vt:lpstr>The Value of Napping</vt:lpstr>
      <vt:lpstr>Periodize Your Day</vt:lpstr>
      <vt:lpstr>The Secret to Optimal Performance: Key Lessons</vt:lpstr>
      <vt:lpstr>Another Common Mistake:   How Do You Generate Wealth?</vt:lpstr>
      <vt:lpstr>PowerPoint Presentation</vt:lpstr>
      <vt:lpstr>PowerPoint Presentation</vt:lpstr>
      <vt:lpstr>PowerPoint Presentation</vt:lpstr>
      <vt:lpstr>The Mistake:</vt:lpstr>
      <vt:lpstr>Exercise: Increase Your Wealth</vt:lpstr>
      <vt:lpstr>Ask Yourself…</vt:lpstr>
      <vt:lpstr>PowerPoint Presentation</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Scott</dc:creator>
  <cp:lastModifiedBy>C Scott</cp:lastModifiedBy>
  <cp:revision>102</cp:revision>
  <dcterms:created xsi:type="dcterms:W3CDTF">2017-01-18T16:20:49Z</dcterms:created>
  <dcterms:modified xsi:type="dcterms:W3CDTF">2017-10-28T14:11:57Z</dcterms:modified>
</cp:coreProperties>
</file>